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 id="290" r:id="rId66"/>
    <p:sldId id="291" r:id="rId67"/>
    <p:sldId id="292" r:id="rId68"/>
    <p:sldId id="293" r:id="rId69"/>
    <p:sldId id="294" r:id="rId70"/>
    <p:sldId id="295" r:id="rId71"/>
    <p:sldId id="296" r:id="rId72"/>
    <p:sldId id="297" r:id="rId73"/>
    <p:sldId id="298" r:id="rId74"/>
    <p:sldId id="299" r:id="rId75"/>
    <p:sldId id="300" r:id="rId76"/>
    <p:sldId id="301" r:id="rId77"/>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Bebas Neue" charset="1" panose="00000500000000000000"/>
      <p:regular r:id="rId8"/>
    </p:embeddedFont>
    <p:embeddedFont>
      <p:font typeface="Bebas Neue Bold" charset="1" panose="020B0606020202050201"/>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Montserrat" charset="1" panose="00000500000000000000"/>
      <p:regular r:id="rId14"/>
    </p:embeddedFont>
    <p:embeddedFont>
      <p:font typeface="Montserrat Bold" charset="1" panose="00000800000000000000"/>
      <p:regular r:id="rId15"/>
    </p:embeddedFont>
    <p:embeddedFont>
      <p:font typeface="Montserrat Italics" charset="1" panose="00000500000000000000"/>
      <p:regular r:id="rId16"/>
    </p:embeddedFont>
    <p:embeddedFont>
      <p:font typeface="Montserrat Bold Italics" charset="1" panose="00000800000000000000"/>
      <p:regular r:id="rId17"/>
    </p:embeddedFont>
    <p:embeddedFont>
      <p:font typeface="Montserrat Thin" charset="1" panose="00000300000000000000"/>
      <p:regular r:id="rId18"/>
    </p:embeddedFont>
    <p:embeddedFont>
      <p:font typeface="Montserrat Thin Italics" charset="1" panose="00000300000000000000"/>
      <p:regular r:id="rId19"/>
    </p:embeddedFont>
    <p:embeddedFont>
      <p:font typeface="Montserrat Extra-Light" charset="1" panose="00000300000000000000"/>
      <p:regular r:id="rId20"/>
    </p:embeddedFont>
    <p:embeddedFont>
      <p:font typeface="Montserrat Extra-Light Italics" charset="1" panose="00000300000000000000"/>
      <p:regular r:id="rId21"/>
    </p:embeddedFont>
    <p:embeddedFont>
      <p:font typeface="Montserrat Light" charset="1" panose="00000400000000000000"/>
      <p:regular r:id="rId22"/>
    </p:embeddedFont>
    <p:embeddedFont>
      <p:font typeface="Montserrat Light Italics" charset="1" panose="00000400000000000000"/>
      <p:regular r:id="rId23"/>
    </p:embeddedFont>
    <p:embeddedFont>
      <p:font typeface="Montserrat Medium" charset="1" panose="00000600000000000000"/>
      <p:regular r:id="rId24"/>
    </p:embeddedFont>
    <p:embeddedFont>
      <p:font typeface="Montserrat Medium Italics" charset="1" panose="00000600000000000000"/>
      <p:regular r:id="rId25"/>
    </p:embeddedFont>
    <p:embeddedFont>
      <p:font typeface="Montserrat Semi-Bold" charset="1" panose="00000700000000000000"/>
      <p:regular r:id="rId26"/>
    </p:embeddedFont>
    <p:embeddedFont>
      <p:font typeface="Montserrat Semi-Bold Italics" charset="1" panose="00000700000000000000"/>
      <p:regular r:id="rId27"/>
    </p:embeddedFont>
    <p:embeddedFont>
      <p:font typeface="Montserrat Ultra-Bold" charset="1" panose="00000900000000000000"/>
      <p:regular r:id="rId28"/>
    </p:embeddedFont>
    <p:embeddedFont>
      <p:font typeface="Montserrat Ultra-Bold Italics" charset="1" panose="00000900000000000000"/>
      <p:regular r:id="rId29"/>
    </p:embeddedFont>
    <p:embeddedFont>
      <p:font typeface="Montserrat Heavy" charset="1" panose="00000A00000000000000"/>
      <p:regular r:id="rId30"/>
    </p:embeddedFont>
    <p:embeddedFont>
      <p:font typeface="Montserrat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50" Target="slides/slide19.xml" Type="http://schemas.openxmlformats.org/officeDocument/2006/relationships/slide"/><Relationship Id="rId51" Target="slides/slide20.xml" Type="http://schemas.openxmlformats.org/officeDocument/2006/relationships/slide"/><Relationship Id="rId52" Target="slides/slide21.xml" Type="http://schemas.openxmlformats.org/officeDocument/2006/relationships/slide"/><Relationship Id="rId53" Target="slides/slide22.xml" Type="http://schemas.openxmlformats.org/officeDocument/2006/relationships/slide"/><Relationship Id="rId54" Target="slides/slide23.xml" Type="http://schemas.openxmlformats.org/officeDocument/2006/relationships/slide"/><Relationship Id="rId55" Target="slides/slide24.xml" Type="http://schemas.openxmlformats.org/officeDocument/2006/relationships/slide"/><Relationship Id="rId56" Target="slides/slide25.xml" Type="http://schemas.openxmlformats.org/officeDocument/2006/relationships/slide"/><Relationship Id="rId57" Target="slides/slide26.xml" Type="http://schemas.openxmlformats.org/officeDocument/2006/relationships/slide"/><Relationship Id="rId58" Target="slides/slide27.xml" Type="http://schemas.openxmlformats.org/officeDocument/2006/relationships/slide"/><Relationship Id="rId59" Target="slides/slide28.xml" Type="http://schemas.openxmlformats.org/officeDocument/2006/relationships/slide"/><Relationship Id="rId6" Target="fonts/font6.fntdata" Type="http://schemas.openxmlformats.org/officeDocument/2006/relationships/font"/><Relationship Id="rId60" Target="slides/slide29.xml" Type="http://schemas.openxmlformats.org/officeDocument/2006/relationships/slide"/><Relationship Id="rId61" Target="slides/slide30.xml" Type="http://schemas.openxmlformats.org/officeDocument/2006/relationships/slide"/><Relationship Id="rId62" Target="slides/slide31.xml" Type="http://schemas.openxmlformats.org/officeDocument/2006/relationships/slide"/><Relationship Id="rId63" Target="slides/slide32.xml" Type="http://schemas.openxmlformats.org/officeDocument/2006/relationships/slide"/><Relationship Id="rId64" Target="slides/slide33.xml" Type="http://schemas.openxmlformats.org/officeDocument/2006/relationships/slide"/><Relationship Id="rId65" Target="slides/slide34.xml" Type="http://schemas.openxmlformats.org/officeDocument/2006/relationships/slide"/><Relationship Id="rId66" Target="slides/slide35.xml" Type="http://schemas.openxmlformats.org/officeDocument/2006/relationships/slide"/><Relationship Id="rId67" Target="slides/slide36.xml" Type="http://schemas.openxmlformats.org/officeDocument/2006/relationships/slide"/><Relationship Id="rId68" Target="slides/slide37.xml" Type="http://schemas.openxmlformats.org/officeDocument/2006/relationships/slide"/><Relationship Id="rId69" Target="slides/slide38.xml" Type="http://schemas.openxmlformats.org/officeDocument/2006/relationships/slide"/><Relationship Id="rId7" Target="fonts/font7.fntdata" Type="http://schemas.openxmlformats.org/officeDocument/2006/relationships/font"/><Relationship Id="rId70" Target="slides/slide39.xml" Type="http://schemas.openxmlformats.org/officeDocument/2006/relationships/slide"/><Relationship Id="rId71" Target="slides/slide40.xml" Type="http://schemas.openxmlformats.org/officeDocument/2006/relationships/slide"/><Relationship Id="rId72" Target="slides/slide41.xml" Type="http://schemas.openxmlformats.org/officeDocument/2006/relationships/slide"/><Relationship Id="rId73" Target="slides/slide42.xml" Type="http://schemas.openxmlformats.org/officeDocument/2006/relationships/slide"/><Relationship Id="rId74" Target="slides/slide43.xml" Type="http://schemas.openxmlformats.org/officeDocument/2006/relationships/slide"/><Relationship Id="rId75" Target="slides/slide44.xml" Type="http://schemas.openxmlformats.org/officeDocument/2006/relationships/slide"/><Relationship Id="rId76" Target="slides/slide45.xml" Type="http://schemas.openxmlformats.org/officeDocument/2006/relationships/slide"/><Relationship Id="rId77" Target="slides/slide46.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1028700"/>
            <a:ext cx="8415441" cy="8229600"/>
          </a:xfrm>
          <a:custGeom>
            <a:avLst/>
            <a:gdLst/>
            <a:ahLst/>
            <a:cxnLst/>
            <a:rect r="r" b="b" t="t" l="l"/>
            <a:pathLst>
              <a:path h="8229600" w="8415441">
                <a:moveTo>
                  <a:pt x="0" y="0"/>
                </a:moveTo>
                <a:lnTo>
                  <a:pt x="8415441" y="0"/>
                </a:lnTo>
                <a:lnTo>
                  <a:pt x="8415441"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897370" y="3392362"/>
            <a:ext cx="6872071" cy="3215739"/>
          </a:xfrm>
          <a:prstGeom prst="rect">
            <a:avLst/>
          </a:prstGeom>
        </p:spPr>
        <p:txBody>
          <a:bodyPr anchor="t" rtlCol="false" tIns="0" lIns="0" bIns="0" rIns="0">
            <a:spAutoFit/>
          </a:bodyPr>
          <a:lstStyle/>
          <a:p>
            <a:pPr>
              <a:lnSpc>
                <a:spcPts val="12101"/>
              </a:lnSpc>
            </a:pPr>
            <a:r>
              <a:rPr lang="en-US" sz="12873">
                <a:solidFill>
                  <a:srgbClr val="000000"/>
                </a:solidFill>
                <a:latin typeface="Bebas Neue Bold"/>
              </a:rPr>
              <a:t>MACHINE LEARNING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20650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In this method, training to the ML-model is done through feedback of the step taken by the AI-agent in the AI-environment.</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Reinforcement Machine Learning</a:t>
            </a:r>
          </a:p>
        </p:txBody>
      </p:sp>
      <p:sp>
        <p:nvSpPr>
          <p:cNvPr name="Freeform 7" id="7"/>
          <p:cNvSpPr/>
          <p:nvPr/>
        </p:nvSpPr>
        <p:spPr>
          <a:xfrm flipH="false" flipV="false" rot="0">
            <a:off x="9731067" y="1381395"/>
            <a:ext cx="7463975" cy="7539369"/>
          </a:xfrm>
          <a:custGeom>
            <a:avLst/>
            <a:gdLst/>
            <a:ahLst/>
            <a:cxnLst/>
            <a:rect r="r" b="b" t="t" l="l"/>
            <a:pathLst>
              <a:path h="7539369" w="7463975">
                <a:moveTo>
                  <a:pt x="0" y="0"/>
                </a:moveTo>
                <a:lnTo>
                  <a:pt x="7463976" y="0"/>
                </a:lnTo>
                <a:lnTo>
                  <a:pt x="7463976" y="7539369"/>
                </a:lnTo>
                <a:lnTo>
                  <a:pt x="0" y="7539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1127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Deep machine learning, precisely known as DL, is a type of machine learning, which is powered by the use of neural networks to learn about the problem without any human intervention</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DEEP MACHINE LEARNING</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An artificial neural network, precisely referred to as ANN, is a structure of multiple layers for processing the data to develop a deeper understanding of the problem without any human intervention.</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artificial neural network</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2582" y="7503577"/>
            <a:ext cx="3451574" cy="1262469"/>
            <a:chOff x="0" y="0"/>
            <a:chExt cx="909057" cy="332502"/>
          </a:xfrm>
        </p:grpSpPr>
        <p:sp>
          <p:nvSpPr>
            <p:cNvPr name="Freeform 3" id="3"/>
            <p:cNvSpPr/>
            <p:nvPr/>
          </p:nvSpPr>
          <p:spPr>
            <a:xfrm flipH="false" flipV="false" rot="0">
              <a:off x="0" y="0"/>
              <a:ext cx="909057" cy="332502"/>
            </a:xfrm>
            <a:custGeom>
              <a:avLst/>
              <a:gdLst/>
              <a:ahLst/>
              <a:cxnLst/>
              <a:rect r="r" b="b" t="t" l="l"/>
              <a:pathLst>
                <a:path h="332502" w="909057">
                  <a:moveTo>
                    <a:pt x="76262" y="0"/>
                  </a:moveTo>
                  <a:lnTo>
                    <a:pt x="832794" y="0"/>
                  </a:lnTo>
                  <a:cubicBezTo>
                    <a:pt x="874913" y="0"/>
                    <a:pt x="909057" y="34144"/>
                    <a:pt x="909057" y="76262"/>
                  </a:cubicBezTo>
                  <a:lnTo>
                    <a:pt x="909057" y="256240"/>
                  </a:lnTo>
                  <a:cubicBezTo>
                    <a:pt x="909057" y="298358"/>
                    <a:pt x="874913" y="332502"/>
                    <a:pt x="832794" y="332502"/>
                  </a:cubicBezTo>
                  <a:lnTo>
                    <a:pt x="76262" y="332502"/>
                  </a:lnTo>
                  <a:cubicBezTo>
                    <a:pt x="56036" y="332502"/>
                    <a:pt x="36639" y="324467"/>
                    <a:pt x="22337" y="310165"/>
                  </a:cubicBezTo>
                  <a:cubicBezTo>
                    <a:pt x="8035" y="295863"/>
                    <a:pt x="0" y="276466"/>
                    <a:pt x="0" y="256240"/>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4" id="4"/>
            <p:cNvSpPr txBox="true"/>
            <p:nvPr/>
          </p:nvSpPr>
          <p:spPr>
            <a:xfrm>
              <a:off x="0" y="-38100"/>
              <a:ext cx="909057" cy="37060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741075" y="3206013"/>
            <a:ext cx="3451574" cy="1197455"/>
            <a:chOff x="0" y="0"/>
            <a:chExt cx="909057" cy="315379"/>
          </a:xfrm>
        </p:grpSpPr>
        <p:sp>
          <p:nvSpPr>
            <p:cNvPr name="Freeform 6" id="6"/>
            <p:cNvSpPr/>
            <p:nvPr/>
          </p:nvSpPr>
          <p:spPr>
            <a:xfrm flipH="false" flipV="false" rot="0">
              <a:off x="0" y="0"/>
              <a:ext cx="909057" cy="315379"/>
            </a:xfrm>
            <a:custGeom>
              <a:avLst/>
              <a:gdLst/>
              <a:ahLst/>
              <a:cxnLst/>
              <a:rect r="r" b="b" t="t" l="l"/>
              <a:pathLst>
                <a:path h="315379" w="909057">
                  <a:moveTo>
                    <a:pt x="76262" y="0"/>
                  </a:moveTo>
                  <a:lnTo>
                    <a:pt x="832794" y="0"/>
                  </a:lnTo>
                  <a:cubicBezTo>
                    <a:pt x="874913" y="0"/>
                    <a:pt x="909057" y="34144"/>
                    <a:pt x="909057" y="76262"/>
                  </a:cubicBezTo>
                  <a:lnTo>
                    <a:pt x="909057" y="239117"/>
                  </a:lnTo>
                  <a:cubicBezTo>
                    <a:pt x="909057" y="281235"/>
                    <a:pt x="874913" y="315379"/>
                    <a:pt x="832794" y="315379"/>
                  </a:cubicBezTo>
                  <a:lnTo>
                    <a:pt x="76262" y="315379"/>
                  </a:lnTo>
                  <a:cubicBezTo>
                    <a:pt x="34144" y="315379"/>
                    <a:pt x="0" y="281235"/>
                    <a:pt x="0" y="239117"/>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7" id="7"/>
            <p:cNvSpPr txBox="true"/>
            <p:nvPr/>
          </p:nvSpPr>
          <p:spPr>
            <a:xfrm>
              <a:off x="0" y="-38100"/>
              <a:ext cx="909057" cy="35347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741075" y="4755893"/>
            <a:ext cx="3451574" cy="845380"/>
            <a:chOff x="0" y="0"/>
            <a:chExt cx="909057" cy="222651"/>
          </a:xfrm>
        </p:grpSpPr>
        <p:sp>
          <p:nvSpPr>
            <p:cNvPr name="Freeform 9" id="9"/>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0" id="10"/>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741075" y="5953697"/>
            <a:ext cx="3451574" cy="1197455"/>
            <a:chOff x="0" y="0"/>
            <a:chExt cx="909057" cy="315379"/>
          </a:xfrm>
        </p:grpSpPr>
        <p:sp>
          <p:nvSpPr>
            <p:cNvPr name="Freeform 12" id="12"/>
            <p:cNvSpPr/>
            <p:nvPr/>
          </p:nvSpPr>
          <p:spPr>
            <a:xfrm flipH="false" flipV="false" rot="0">
              <a:off x="0" y="0"/>
              <a:ext cx="909057" cy="315379"/>
            </a:xfrm>
            <a:custGeom>
              <a:avLst/>
              <a:gdLst/>
              <a:ahLst/>
              <a:cxnLst/>
              <a:rect r="r" b="b" t="t" l="l"/>
              <a:pathLst>
                <a:path h="315379" w="909057">
                  <a:moveTo>
                    <a:pt x="76262" y="0"/>
                  </a:moveTo>
                  <a:lnTo>
                    <a:pt x="832794" y="0"/>
                  </a:lnTo>
                  <a:cubicBezTo>
                    <a:pt x="874913" y="0"/>
                    <a:pt x="909057" y="34144"/>
                    <a:pt x="909057" y="76262"/>
                  </a:cubicBezTo>
                  <a:lnTo>
                    <a:pt x="909057" y="239117"/>
                  </a:lnTo>
                  <a:cubicBezTo>
                    <a:pt x="909057" y="281235"/>
                    <a:pt x="874913" y="315379"/>
                    <a:pt x="832794" y="315379"/>
                  </a:cubicBezTo>
                  <a:lnTo>
                    <a:pt x="76262" y="315379"/>
                  </a:lnTo>
                  <a:cubicBezTo>
                    <a:pt x="34144" y="315379"/>
                    <a:pt x="0" y="281235"/>
                    <a:pt x="0" y="239117"/>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3" id="13"/>
            <p:cNvSpPr txBox="true"/>
            <p:nvPr/>
          </p:nvSpPr>
          <p:spPr>
            <a:xfrm>
              <a:off x="0" y="-38100"/>
              <a:ext cx="909057" cy="35347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3093844" y="7150802"/>
            <a:ext cx="3451574" cy="1233209"/>
            <a:chOff x="0" y="0"/>
            <a:chExt cx="909057" cy="324796"/>
          </a:xfrm>
        </p:grpSpPr>
        <p:sp>
          <p:nvSpPr>
            <p:cNvPr name="Freeform 15" id="15"/>
            <p:cNvSpPr/>
            <p:nvPr/>
          </p:nvSpPr>
          <p:spPr>
            <a:xfrm flipH="false" flipV="false" rot="0">
              <a:off x="0" y="0"/>
              <a:ext cx="909057" cy="324796"/>
            </a:xfrm>
            <a:custGeom>
              <a:avLst/>
              <a:gdLst/>
              <a:ahLst/>
              <a:cxnLst/>
              <a:rect r="r" b="b" t="t" l="l"/>
              <a:pathLst>
                <a:path h="324796" w="909057">
                  <a:moveTo>
                    <a:pt x="76262" y="0"/>
                  </a:moveTo>
                  <a:lnTo>
                    <a:pt x="832794" y="0"/>
                  </a:lnTo>
                  <a:cubicBezTo>
                    <a:pt x="874913" y="0"/>
                    <a:pt x="909057" y="34144"/>
                    <a:pt x="909057" y="76262"/>
                  </a:cubicBezTo>
                  <a:lnTo>
                    <a:pt x="909057" y="248533"/>
                  </a:lnTo>
                  <a:cubicBezTo>
                    <a:pt x="909057" y="290652"/>
                    <a:pt x="874913" y="324796"/>
                    <a:pt x="832794" y="324796"/>
                  </a:cubicBezTo>
                  <a:lnTo>
                    <a:pt x="76262" y="324796"/>
                  </a:lnTo>
                  <a:cubicBezTo>
                    <a:pt x="34144" y="324796"/>
                    <a:pt x="0" y="290652"/>
                    <a:pt x="0" y="248533"/>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6" id="16"/>
            <p:cNvSpPr txBox="true"/>
            <p:nvPr/>
          </p:nvSpPr>
          <p:spPr>
            <a:xfrm>
              <a:off x="0" y="-38100"/>
              <a:ext cx="909057" cy="36289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13095350" y="3206013"/>
            <a:ext cx="3451574" cy="845380"/>
            <a:chOff x="0" y="0"/>
            <a:chExt cx="909057" cy="222651"/>
          </a:xfrm>
        </p:grpSpPr>
        <p:sp>
          <p:nvSpPr>
            <p:cNvPr name="Freeform 18" id="18"/>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9" id="19"/>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0" id="20"/>
          <p:cNvGrpSpPr/>
          <p:nvPr/>
        </p:nvGrpSpPr>
        <p:grpSpPr>
          <a:xfrm rot="0">
            <a:off x="13095350" y="4403468"/>
            <a:ext cx="3451574" cy="845380"/>
            <a:chOff x="0" y="0"/>
            <a:chExt cx="909057" cy="222651"/>
          </a:xfrm>
        </p:grpSpPr>
        <p:sp>
          <p:nvSpPr>
            <p:cNvPr name="Freeform 21" id="21"/>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22" id="22"/>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3" id="23"/>
          <p:cNvGrpSpPr/>
          <p:nvPr/>
        </p:nvGrpSpPr>
        <p:grpSpPr>
          <a:xfrm rot="0">
            <a:off x="13095350" y="5600922"/>
            <a:ext cx="3451574" cy="1197455"/>
            <a:chOff x="0" y="0"/>
            <a:chExt cx="909057" cy="315379"/>
          </a:xfrm>
        </p:grpSpPr>
        <p:sp>
          <p:nvSpPr>
            <p:cNvPr name="Freeform 24" id="24"/>
            <p:cNvSpPr/>
            <p:nvPr/>
          </p:nvSpPr>
          <p:spPr>
            <a:xfrm flipH="false" flipV="false" rot="0">
              <a:off x="0" y="0"/>
              <a:ext cx="909057" cy="315379"/>
            </a:xfrm>
            <a:custGeom>
              <a:avLst/>
              <a:gdLst/>
              <a:ahLst/>
              <a:cxnLst/>
              <a:rect r="r" b="b" t="t" l="l"/>
              <a:pathLst>
                <a:path h="315379" w="909057">
                  <a:moveTo>
                    <a:pt x="76262" y="0"/>
                  </a:moveTo>
                  <a:lnTo>
                    <a:pt x="832794" y="0"/>
                  </a:lnTo>
                  <a:cubicBezTo>
                    <a:pt x="874913" y="0"/>
                    <a:pt x="909057" y="34144"/>
                    <a:pt x="909057" y="76262"/>
                  </a:cubicBezTo>
                  <a:lnTo>
                    <a:pt x="909057" y="239117"/>
                  </a:lnTo>
                  <a:cubicBezTo>
                    <a:pt x="909057" y="281235"/>
                    <a:pt x="874913" y="315379"/>
                    <a:pt x="832794" y="315379"/>
                  </a:cubicBezTo>
                  <a:lnTo>
                    <a:pt x="76262" y="315379"/>
                  </a:lnTo>
                  <a:cubicBezTo>
                    <a:pt x="34144" y="315379"/>
                    <a:pt x="0" y="281235"/>
                    <a:pt x="0" y="239117"/>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25" id="25"/>
            <p:cNvSpPr txBox="true"/>
            <p:nvPr/>
          </p:nvSpPr>
          <p:spPr>
            <a:xfrm>
              <a:off x="0" y="-38100"/>
              <a:ext cx="909057" cy="35347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6" id="26"/>
          <p:cNvSpPr/>
          <p:nvPr/>
        </p:nvSpPr>
        <p:spPr>
          <a:xfrm flipH="false" flipV="false" rot="0">
            <a:off x="5879956" y="2642525"/>
            <a:ext cx="6528087" cy="6373045"/>
          </a:xfrm>
          <a:custGeom>
            <a:avLst/>
            <a:gdLst/>
            <a:ahLst/>
            <a:cxnLst/>
            <a:rect r="r" b="b" t="t" l="l"/>
            <a:pathLst>
              <a:path h="6373045" w="6528087">
                <a:moveTo>
                  <a:pt x="0" y="0"/>
                </a:moveTo>
                <a:lnTo>
                  <a:pt x="6528088" y="0"/>
                </a:lnTo>
                <a:lnTo>
                  <a:pt x="6528088" y="6373045"/>
                </a:lnTo>
                <a:lnTo>
                  <a:pt x="0" y="63730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3810389" y="1167740"/>
            <a:ext cx="10667221" cy="1685848"/>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Major Methods/Techniques of Machine Learning</a:t>
            </a:r>
          </a:p>
        </p:txBody>
      </p:sp>
      <p:sp>
        <p:nvSpPr>
          <p:cNvPr name="TextBox 28" id="28"/>
          <p:cNvSpPr txBox="true"/>
          <p:nvPr/>
        </p:nvSpPr>
        <p:spPr>
          <a:xfrm rot="0">
            <a:off x="1897910" y="7769802"/>
            <a:ext cx="3140918" cy="6939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Ensemble Methods </a:t>
            </a:r>
          </a:p>
        </p:txBody>
      </p:sp>
      <p:sp>
        <p:nvSpPr>
          <p:cNvPr name="TextBox 29" id="29"/>
          <p:cNvSpPr txBox="true"/>
          <p:nvPr/>
        </p:nvSpPr>
        <p:spPr>
          <a:xfrm rot="0">
            <a:off x="2138046" y="3472239"/>
            <a:ext cx="2657633" cy="6939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Regression Model</a:t>
            </a:r>
          </a:p>
        </p:txBody>
      </p:sp>
      <p:sp>
        <p:nvSpPr>
          <p:cNvPr name="TextBox 30" id="30"/>
          <p:cNvSpPr txBox="true"/>
          <p:nvPr/>
        </p:nvSpPr>
        <p:spPr>
          <a:xfrm rot="0">
            <a:off x="2138046" y="5022118"/>
            <a:ext cx="265763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Clustering</a:t>
            </a:r>
          </a:p>
        </p:txBody>
      </p:sp>
      <p:sp>
        <p:nvSpPr>
          <p:cNvPr name="TextBox 31" id="31"/>
          <p:cNvSpPr txBox="true"/>
          <p:nvPr/>
        </p:nvSpPr>
        <p:spPr>
          <a:xfrm rot="0">
            <a:off x="1896403" y="6219923"/>
            <a:ext cx="3140918" cy="6939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Neural Network Method </a:t>
            </a:r>
          </a:p>
        </p:txBody>
      </p:sp>
      <p:sp>
        <p:nvSpPr>
          <p:cNvPr name="TextBox 32" id="32"/>
          <p:cNvSpPr txBox="true"/>
          <p:nvPr/>
        </p:nvSpPr>
        <p:spPr>
          <a:xfrm rot="0">
            <a:off x="13248263" y="7439492"/>
            <a:ext cx="3145749" cy="6939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Dimensionality Reduction</a:t>
            </a:r>
          </a:p>
        </p:txBody>
      </p:sp>
      <p:sp>
        <p:nvSpPr>
          <p:cNvPr name="TextBox 33" id="33"/>
          <p:cNvSpPr txBox="true"/>
          <p:nvPr/>
        </p:nvSpPr>
        <p:spPr>
          <a:xfrm rot="0">
            <a:off x="13302459" y="3472239"/>
            <a:ext cx="3037357"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Decision Trees </a:t>
            </a:r>
          </a:p>
        </p:txBody>
      </p:sp>
      <p:sp>
        <p:nvSpPr>
          <p:cNvPr name="TextBox 34" id="34"/>
          <p:cNvSpPr txBox="true"/>
          <p:nvPr/>
        </p:nvSpPr>
        <p:spPr>
          <a:xfrm rot="0">
            <a:off x="13302459" y="4669693"/>
            <a:ext cx="3037357"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Classification</a:t>
            </a:r>
          </a:p>
        </p:txBody>
      </p:sp>
      <p:sp>
        <p:nvSpPr>
          <p:cNvPr name="TextBox 35" id="35"/>
          <p:cNvSpPr txBox="true"/>
          <p:nvPr/>
        </p:nvSpPr>
        <p:spPr>
          <a:xfrm rot="0">
            <a:off x="13302459" y="5867148"/>
            <a:ext cx="3037357" cy="6939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Anomaly Detection </a:t>
            </a:r>
          </a:p>
        </p:txBody>
      </p:sp>
      <p:grpSp>
        <p:nvGrpSpPr>
          <p:cNvPr name="Group 36" id="36"/>
          <p:cNvGrpSpPr/>
          <p:nvPr/>
        </p:nvGrpSpPr>
        <p:grpSpPr>
          <a:xfrm rot="0">
            <a:off x="13095350" y="8736436"/>
            <a:ext cx="3451574" cy="908184"/>
            <a:chOff x="0" y="0"/>
            <a:chExt cx="909057" cy="239192"/>
          </a:xfrm>
        </p:grpSpPr>
        <p:sp>
          <p:nvSpPr>
            <p:cNvPr name="Freeform 37" id="37"/>
            <p:cNvSpPr/>
            <p:nvPr/>
          </p:nvSpPr>
          <p:spPr>
            <a:xfrm flipH="false" flipV="false" rot="0">
              <a:off x="0" y="0"/>
              <a:ext cx="909057" cy="239192"/>
            </a:xfrm>
            <a:custGeom>
              <a:avLst/>
              <a:gdLst/>
              <a:ahLst/>
              <a:cxnLst/>
              <a:rect r="r" b="b" t="t" l="l"/>
              <a:pathLst>
                <a:path h="239192" w="909057">
                  <a:moveTo>
                    <a:pt x="76262" y="0"/>
                  </a:moveTo>
                  <a:lnTo>
                    <a:pt x="832794" y="0"/>
                  </a:lnTo>
                  <a:cubicBezTo>
                    <a:pt x="874913" y="0"/>
                    <a:pt x="909057" y="34144"/>
                    <a:pt x="909057" y="76262"/>
                  </a:cubicBezTo>
                  <a:lnTo>
                    <a:pt x="909057" y="162930"/>
                  </a:lnTo>
                  <a:cubicBezTo>
                    <a:pt x="909057" y="205049"/>
                    <a:pt x="874913" y="239192"/>
                    <a:pt x="832794" y="239192"/>
                  </a:cubicBezTo>
                  <a:lnTo>
                    <a:pt x="76262" y="239192"/>
                  </a:lnTo>
                  <a:cubicBezTo>
                    <a:pt x="34144" y="239192"/>
                    <a:pt x="0" y="205049"/>
                    <a:pt x="0" y="162930"/>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38" id="38"/>
            <p:cNvSpPr txBox="true"/>
            <p:nvPr/>
          </p:nvSpPr>
          <p:spPr>
            <a:xfrm>
              <a:off x="0" y="-38100"/>
              <a:ext cx="909057" cy="27729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9" id="39"/>
          <p:cNvSpPr txBox="true"/>
          <p:nvPr/>
        </p:nvSpPr>
        <p:spPr>
          <a:xfrm rot="0">
            <a:off x="13249770" y="9025126"/>
            <a:ext cx="3145749"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Transfer Learning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This is the computational process, which enables the machines to understand, read, and derive meaning from the data input in natural language in the form of text or speech that humans communicate with. </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Natural Language Processing (NLP)</a:t>
            </a: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174481"/>
            <a:ext cx="6118937"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Word embedding is a commonplace word in natural language processing. This is a type of presentation of a word that resembles to the characteristics of the representation of the words of the same meaning.</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WORD EMBEDDING</a:t>
            </a:r>
          </a:p>
        </p:txBody>
      </p:sp>
      <p:sp>
        <p:nvSpPr>
          <p:cNvPr name="Freeform 7" id="7"/>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ML Algorithm is a set of rules based on certain mathematical and logical calculations to solve a problem through intelligent machines like neural networks, AI programs, and other intelligent systems.</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machine learning algorithm</a:t>
            </a:r>
          </a:p>
        </p:txBody>
      </p:sp>
      <p:sp>
        <p:nvSpPr>
          <p:cNvPr name="Freeform 7" id="7"/>
          <p:cNvSpPr/>
          <p:nvPr/>
        </p:nvSpPr>
        <p:spPr>
          <a:xfrm flipH="false" flipV="false" rot="0">
            <a:off x="9731067" y="1381395"/>
            <a:ext cx="7463975" cy="7539369"/>
          </a:xfrm>
          <a:custGeom>
            <a:avLst/>
            <a:gdLst/>
            <a:ahLst/>
            <a:cxnLst/>
            <a:rect r="r" b="b" t="t" l="l"/>
            <a:pathLst>
              <a:path h="7539369" w="7463975">
                <a:moveTo>
                  <a:pt x="0" y="0"/>
                </a:moveTo>
                <a:lnTo>
                  <a:pt x="7463976" y="0"/>
                </a:lnTo>
                <a:lnTo>
                  <a:pt x="7463976" y="7539369"/>
                </a:lnTo>
                <a:lnTo>
                  <a:pt x="0" y="7539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442079"/>
            <a:ext cx="6118937" cy="15411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Naıv̈e Bayes algorithm is based on the rule of probability proposed by Naıv̈e Bayes.</a:t>
            </a:r>
          </a:p>
        </p:txBody>
      </p:sp>
      <p:sp>
        <p:nvSpPr>
          <p:cNvPr name="TextBox 6" id="6"/>
          <p:cNvSpPr txBox="true"/>
          <p:nvPr/>
        </p:nvSpPr>
        <p:spPr>
          <a:xfrm rot="0">
            <a:off x="1584164" y="2168741"/>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Classification Algorithms: Naïve Bayes </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510646" y="2431562"/>
            <a:ext cx="8172398" cy="5620892"/>
          </a:xfrm>
          <a:custGeom>
            <a:avLst/>
            <a:gdLst/>
            <a:ahLst/>
            <a:cxnLst/>
            <a:rect r="r" b="b" t="t" l="l"/>
            <a:pathLst>
              <a:path h="5620892" w="8172398">
                <a:moveTo>
                  <a:pt x="0" y="0"/>
                </a:moveTo>
                <a:lnTo>
                  <a:pt x="8172398" y="0"/>
                </a:lnTo>
                <a:lnTo>
                  <a:pt x="8172398" y="5620892"/>
                </a:lnTo>
                <a:lnTo>
                  <a:pt x="0" y="5620892"/>
                </a:lnTo>
                <a:lnTo>
                  <a:pt x="0" y="0"/>
                </a:lnTo>
                <a:close/>
              </a:path>
            </a:pathLst>
          </a:custGeom>
          <a:blipFill>
            <a:blip r:embed="rId2"/>
            <a:stretch>
              <a:fillRect l="0" t="0" r="0" b="0"/>
            </a:stretch>
          </a:blipFill>
        </p:spPr>
      </p:sp>
      <p:sp>
        <p:nvSpPr>
          <p:cNvPr name="TextBox 6" id="6"/>
          <p:cNvSpPr txBox="true"/>
          <p:nvPr/>
        </p:nvSpPr>
        <p:spPr>
          <a:xfrm rot="0">
            <a:off x="1584164" y="5165808"/>
            <a:ext cx="6118937" cy="25888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Decision tree is a step-by-step logical tree starting from the stem passing through the branches and each external node is incorporated as a test.</a:t>
            </a:r>
          </a:p>
        </p:txBody>
      </p:sp>
      <p:sp>
        <p:nvSpPr>
          <p:cNvPr name="TextBox 7" id="7"/>
          <p:cNvSpPr txBox="true"/>
          <p:nvPr/>
        </p:nvSpPr>
        <p:spPr>
          <a:xfrm rot="0">
            <a:off x="1584164" y="2168741"/>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Classification Algorithms: Decision Tree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1127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Random Forest is a type of algorithm that consists of multiple decision trees acting as subset of an algorithm acting under the given (certain) conditions</a:t>
            </a:r>
          </a:p>
        </p:txBody>
      </p:sp>
      <p:sp>
        <p:nvSpPr>
          <p:cNvPr name="Freeform 6" id="6"/>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584164" y="2168741"/>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Classification Algorithms: Random Forest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3670692"/>
            <a:ext cx="7029008" cy="62560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A branch of artificial intelligence (AI) technology that uses the structured/unstructured raw data and mathematical algorithms powered by the software programs, which enable the machines to imitate the ways humans learn from the real-world environment and improve accuracy with the increased experience with the real-world data without being explicitly programmed through computer instructions to do so. </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machine learning</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038600"/>
            <a:ext cx="6118937"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K Nearest Neighbor algorithm is another very important one in the field of artificial intelligence, especially machine learning domain. It is used for both classification and regression related solutions.</a:t>
            </a:r>
          </a:p>
        </p:txBody>
      </p:sp>
      <p:sp>
        <p:nvSpPr>
          <p:cNvPr name="Freeform 6" id="6"/>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584164" y="969009"/>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Classification Algorithms: K Nearest Neighbor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25888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Clustering algorithms are the mathematical techniques used to group the data points into different natural clusters or groups. </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Clustering Algorithms</a:t>
            </a:r>
          </a:p>
        </p:txBody>
      </p:sp>
      <p:sp>
        <p:nvSpPr>
          <p:cNvPr name="Freeform 7" id="7"/>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20650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This algorithm is designed to maximize the expected attributes or characteristics of a cluster of data points. T</a:t>
            </a:r>
          </a:p>
        </p:txBody>
      </p:sp>
      <p:sp>
        <p:nvSpPr>
          <p:cNvPr name="TextBox 6" id="6"/>
          <p:cNvSpPr txBox="true"/>
          <p:nvPr/>
        </p:nvSpPr>
        <p:spPr>
          <a:xfrm rot="0">
            <a:off x="1584164" y="2168741"/>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Expectation Maximization (EM) Algorithm</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1127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In this algorithm, all the data points are initially considered as a separate cluster and then merged into each other on the basis of their attributes and characteristics. </a:t>
            </a:r>
          </a:p>
        </p:txBody>
      </p:sp>
      <p:sp>
        <p:nvSpPr>
          <p:cNvPr name="TextBox 6" id="6"/>
          <p:cNvSpPr txBox="true"/>
          <p:nvPr/>
        </p:nvSpPr>
        <p:spPr>
          <a:xfrm rot="0">
            <a:off x="1584164" y="2168741"/>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Agglomerative Hierarchical Clustering</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20650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In this algorithm, the membership coefficient is determined for a data point, which is member of multiple groups or clusters.</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Fuzzy C-Means Algorithm</a:t>
            </a: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41605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Regression algorithms are those that estimate or predict the dependent variable(s), which is also referred to as target variable or output, in relationship with many independent variables that can impact the value of the target variable. </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Regression algorithms</a:t>
            </a:r>
          </a:p>
        </p:txBody>
      </p:sp>
      <p:sp>
        <p:nvSpPr>
          <p:cNvPr name="Freeform 7" id="7"/>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3833204"/>
            <a:ext cx="6118937" cy="46843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linear regression predicts the trend of target value in a straight line drawn with respect to the impact of an independent variable (data point). This type of algorithm generates the most it line to depict the target value under the given range of independent variables.</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linear regression</a:t>
            </a:r>
          </a:p>
        </p:txBody>
      </p:sp>
      <p:sp>
        <p:nvSpPr>
          <p:cNvPr name="Freeform 7" id="7"/>
          <p:cNvSpPr/>
          <p:nvPr/>
        </p:nvSpPr>
        <p:spPr>
          <a:xfrm flipH="false" flipV="false" rot="0">
            <a:off x="9731067" y="1381395"/>
            <a:ext cx="7463975" cy="7539369"/>
          </a:xfrm>
          <a:custGeom>
            <a:avLst/>
            <a:gdLst/>
            <a:ahLst/>
            <a:cxnLst/>
            <a:rect r="r" b="b" t="t" l="l"/>
            <a:pathLst>
              <a:path h="7539369" w="7463975">
                <a:moveTo>
                  <a:pt x="0" y="0"/>
                </a:moveTo>
                <a:lnTo>
                  <a:pt x="7463976" y="0"/>
                </a:lnTo>
                <a:lnTo>
                  <a:pt x="7463976" y="7539369"/>
                </a:lnTo>
                <a:lnTo>
                  <a:pt x="0" y="7539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In multilinear regression, one target value is determined by following the same technique as used in the simple linear regression with more than one predictor variables or independent variables.</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multilinear regression</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573905"/>
            <a:ext cx="6118937" cy="46843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Multivariate regression is another type of algorithm used to predict multiple outcomes or target variables in terms of multiple predictors. This model is more effective in the situations when multiple independent variables are influenced by the dependent variable(s)</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Multivariate regression</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467004"/>
            <a:ext cx="6118937" cy="31127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Logistic regression is another very important type of regression-based algorithms. It is extensively used in statistical analysis for determining logical outcomes in the form of two states.</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Logistic regression</a:t>
            </a: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1075" y="3206013"/>
            <a:ext cx="3451574" cy="845380"/>
            <a:chOff x="0" y="0"/>
            <a:chExt cx="909057" cy="222651"/>
          </a:xfrm>
        </p:grpSpPr>
        <p:sp>
          <p:nvSpPr>
            <p:cNvPr name="Freeform 3" id="3"/>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4" id="4"/>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741075" y="5020721"/>
            <a:ext cx="3451574" cy="845380"/>
            <a:chOff x="0" y="0"/>
            <a:chExt cx="909057" cy="222651"/>
          </a:xfrm>
        </p:grpSpPr>
        <p:sp>
          <p:nvSpPr>
            <p:cNvPr name="Freeform 6" id="6"/>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7" id="7"/>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741075" y="6903976"/>
            <a:ext cx="3451574" cy="1089149"/>
            <a:chOff x="0" y="0"/>
            <a:chExt cx="909057" cy="286854"/>
          </a:xfrm>
        </p:grpSpPr>
        <p:sp>
          <p:nvSpPr>
            <p:cNvPr name="Freeform 9" id="9"/>
            <p:cNvSpPr/>
            <p:nvPr/>
          </p:nvSpPr>
          <p:spPr>
            <a:xfrm flipH="false" flipV="false" rot="0">
              <a:off x="0" y="0"/>
              <a:ext cx="909057" cy="286854"/>
            </a:xfrm>
            <a:custGeom>
              <a:avLst/>
              <a:gdLst/>
              <a:ahLst/>
              <a:cxnLst/>
              <a:rect r="r" b="b" t="t" l="l"/>
              <a:pathLst>
                <a:path h="286854" w="909057">
                  <a:moveTo>
                    <a:pt x="76262" y="0"/>
                  </a:moveTo>
                  <a:lnTo>
                    <a:pt x="832794" y="0"/>
                  </a:lnTo>
                  <a:cubicBezTo>
                    <a:pt x="874913" y="0"/>
                    <a:pt x="909057" y="34144"/>
                    <a:pt x="909057" y="76262"/>
                  </a:cubicBezTo>
                  <a:lnTo>
                    <a:pt x="909057" y="210592"/>
                  </a:lnTo>
                  <a:cubicBezTo>
                    <a:pt x="909057" y="252710"/>
                    <a:pt x="874913" y="286854"/>
                    <a:pt x="832794" y="286854"/>
                  </a:cubicBezTo>
                  <a:lnTo>
                    <a:pt x="76262" y="286854"/>
                  </a:lnTo>
                  <a:cubicBezTo>
                    <a:pt x="34144" y="286854"/>
                    <a:pt x="0" y="252710"/>
                    <a:pt x="0" y="210592"/>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0" id="10"/>
            <p:cNvSpPr txBox="true"/>
            <p:nvPr/>
          </p:nvSpPr>
          <p:spPr>
            <a:xfrm>
              <a:off x="0" y="-38100"/>
              <a:ext cx="909057" cy="324954"/>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3095350" y="3206013"/>
            <a:ext cx="3451574" cy="845380"/>
            <a:chOff x="0" y="0"/>
            <a:chExt cx="909057" cy="222651"/>
          </a:xfrm>
        </p:grpSpPr>
        <p:sp>
          <p:nvSpPr>
            <p:cNvPr name="Freeform 12" id="12"/>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3" id="13"/>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2888242" y="5020721"/>
            <a:ext cx="3451574" cy="845380"/>
            <a:chOff x="0" y="0"/>
            <a:chExt cx="909057" cy="222651"/>
          </a:xfrm>
        </p:grpSpPr>
        <p:sp>
          <p:nvSpPr>
            <p:cNvPr name="Freeform 15" id="15"/>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6" id="16"/>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12888242" y="6638478"/>
            <a:ext cx="3451574" cy="1620144"/>
            <a:chOff x="0" y="0"/>
            <a:chExt cx="909057" cy="426705"/>
          </a:xfrm>
        </p:grpSpPr>
        <p:sp>
          <p:nvSpPr>
            <p:cNvPr name="Freeform 18" id="18"/>
            <p:cNvSpPr/>
            <p:nvPr/>
          </p:nvSpPr>
          <p:spPr>
            <a:xfrm flipH="false" flipV="false" rot="0">
              <a:off x="0" y="0"/>
              <a:ext cx="909057" cy="426705"/>
            </a:xfrm>
            <a:custGeom>
              <a:avLst/>
              <a:gdLst/>
              <a:ahLst/>
              <a:cxnLst/>
              <a:rect r="r" b="b" t="t" l="l"/>
              <a:pathLst>
                <a:path h="426705" w="909057">
                  <a:moveTo>
                    <a:pt x="76262" y="0"/>
                  </a:moveTo>
                  <a:lnTo>
                    <a:pt x="832794" y="0"/>
                  </a:lnTo>
                  <a:cubicBezTo>
                    <a:pt x="874913" y="0"/>
                    <a:pt x="909057" y="34144"/>
                    <a:pt x="909057" y="76262"/>
                  </a:cubicBezTo>
                  <a:lnTo>
                    <a:pt x="909057" y="350442"/>
                  </a:lnTo>
                  <a:cubicBezTo>
                    <a:pt x="909057" y="392561"/>
                    <a:pt x="874913" y="426705"/>
                    <a:pt x="832794" y="426705"/>
                  </a:cubicBezTo>
                  <a:lnTo>
                    <a:pt x="76262" y="426705"/>
                  </a:lnTo>
                  <a:cubicBezTo>
                    <a:pt x="34144" y="426705"/>
                    <a:pt x="0" y="392561"/>
                    <a:pt x="0" y="350442"/>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9" id="19"/>
            <p:cNvSpPr txBox="true"/>
            <p:nvPr/>
          </p:nvSpPr>
          <p:spPr>
            <a:xfrm>
              <a:off x="0" y="-38100"/>
              <a:ext cx="909057" cy="46480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0" id="20"/>
          <p:cNvSpPr/>
          <p:nvPr/>
        </p:nvSpPr>
        <p:spPr>
          <a:xfrm flipH="false" flipV="false" rot="0">
            <a:off x="5879956" y="2642525"/>
            <a:ext cx="6528087" cy="6373045"/>
          </a:xfrm>
          <a:custGeom>
            <a:avLst/>
            <a:gdLst/>
            <a:ahLst/>
            <a:cxnLst/>
            <a:rect r="r" b="b" t="t" l="l"/>
            <a:pathLst>
              <a:path h="6373045" w="6528087">
                <a:moveTo>
                  <a:pt x="0" y="0"/>
                </a:moveTo>
                <a:lnTo>
                  <a:pt x="6528088" y="0"/>
                </a:lnTo>
                <a:lnTo>
                  <a:pt x="6528088" y="6373045"/>
                </a:lnTo>
                <a:lnTo>
                  <a:pt x="0" y="63730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3810389" y="1416150"/>
            <a:ext cx="10667221" cy="2495473"/>
          </a:xfrm>
          <a:prstGeom prst="rect">
            <a:avLst/>
          </a:prstGeom>
        </p:spPr>
        <p:txBody>
          <a:bodyPr anchor="t" rtlCol="false" tIns="0" lIns="0" bIns="0" rIns="0">
            <a:spAutoFit/>
          </a:bodyPr>
          <a:lstStyle/>
          <a:p>
            <a:pPr algn="ctr">
              <a:lnSpc>
                <a:spcPts val="6375"/>
              </a:lnSpc>
            </a:pPr>
            <a:r>
              <a:rPr lang="en-US" sz="6312">
                <a:solidFill>
                  <a:srgbClr val="000000"/>
                </a:solidFill>
                <a:latin typeface="Bebas Neue Bold"/>
              </a:rPr>
              <a:t>Importance of Machine Learning in Modern World</a:t>
            </a:r>
          </a:p>
          <a:p>
            <a:pPr algn="ctr" marL="0" indent="0" lvl="0">
              <a:lnSpc>
                <a:spcPts val="6375"/>
              </a:lnSpc>
              <a:spcBef>
                <a:spcPct val="0"/>
              </a:spcBef>
            </a:pPr>
          </a:p>
        </p:txBody>
      </p:sp>
      <p:sp>
        <p:nvSpPr>
          <p:cNvPr name="TextBox 22" id="22"/>
          <p:cNvSpPr txBox="true"/>
          <p:nvPr/>
        </p:nvSpPr>
        <p:spPr>
          <a:xfrm rot="0">
            <a:off x="2138046" y="3472239"/>
            <a:ext cx="265763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e-Commerce</a:t>
            </a:r>
          </a:p>
        </p:txBody>
      </p:sp>
      <p:sp>
        <p:nvSpPr>
          <p:cNvPr name="TextBox 23" id="23"/>
          <p:cNvSpPr txBox="true"/>
          <p:nvPr/>
        </p:nvSpPr>
        <p:spPr>
          <a:xfrm rot="0">
            <a:off x="1896403" y="5286947"/>
            <a:ext cx="3140918"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Online trading</a:t>
            </a:r>
          </a:p>
        </p:txBody>
      </p:sp>
      <p:sp>
        <p:nvSpPr>
          <p:cNvPr name="TextBox 24" id="24"/>
          <p:cNvSpPr txBox="true"/>
          <p:nvPr/>
        </p:nvSpPr>
        <p:spPr>
          <a:xfrm rot="0">
            <a:off x="2138046" y="7085301"/>
            <a:ext cx="2657633" cy="6939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Entertainment and media—</a:t>
            </a:r>
          </a:p>
        </p:txBody>
      </p:sp>
      <p:sp>
        <p:nvSpPr>
          <p:cNvPr name="TextBox 25" id="25"/>
          <p:cNvSpPr txBox="true"/>
          <p:nvPr/>
        </p:nvSpPr>
        <p:spPr>
          <a:xfrm rot="0">
            <a:off x="13302459" y="3472239"/>
            <a:ext cx="3037357"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Customer support</a:t>
            </a:r>
          </a:p>
        </p:txBody>
      </p:sp>
      <p:sp>
        <p:nvSpPr>
          <p:cNvPr name="TextBox 26" id="26"/>
          <p:cNvSpPr txBox="true"/>
          <p:nvPr/>
        </p:nvSpPr>
        <p:spPr>
          <a:xfrm rot="0">
            <a:off x="13095350" y="5286947"/>
            <a:ext cx="3037357"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Language services</a:t>
            </a:r>
          </a:p>
        </p:txBody>
      </p:sp>
      <p:sp>
        <p:nvSpPr>
          <p:cNvPr name="TextBox 27" id="27"/>
          <p:cNvSpPr txBox="true"/>
          <p:nvPr/>
        </p:nvSpPr>
        <p:spPr>
          <a:xfrm rot="0">
            <a:off x="13095350" y="6904704"/>
            <a:ext cx="3037357" cy="10368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Marketing and Business Intelligence (BI)—</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3963215"/>
            <a:ext cx="6118937" cy="41605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Least Absolute Selection Shrinkage Operator, precisely referred to as LASSO, is a type of regression-based algorithm, which puts the constraint or shrinkage on the attributes or parameters to reduce them to zero or near zero.</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Lasso Regression</a:t>
            </a:r>
          </a:p>
        </p:txBody>
      </p:sp>
      <p:sp>
        <p:nvSpPr>
          <p:cNvPr name="Freeform 7" id="7"/>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27316" y="7342126"/>
            <a:ext cx="3738341" cy="845380"/>
            <a:chOff x="0" y="0"/>
            <a:chExt cx="984584" cy="222651"/>
          </a:xfrm>
        </p:grpSpPr>
        <p:sp>
          <p:nvSpPr>
            <p:cNvPr name="Freeform 3" id="3"/>
            <p:cNvSpPr/>
            <p:nvPr/>
          </p:nvSpPr>
          <p:spPr>
            <a:xfrm flipH="false" flipV="false" rot="0">
              <a:off x="0" y="0"/>
              <a:ext cx="984584" cy="222651"/>
            </a:xfrm>
            <a:custGeom>
              <a:avLst/>
              <a:gdLst/>
              <a:ahLst/>
              <a:cxnLst/>
              <a:rect r="r" b="b" t="t" l="l"/>
              <a:pathLst>
                <a:path h="222651" w="984584">
                  <a:moveTo>
                    <a:pt x="70412" y="0"/>
                  </a:moveTo>
                  <a:lnTo>
                    <a:pt x="914171" y="0"/>
                  </a:lnTo>
                  <a:cubicBezTo>
                    <a:pt x="953059" y="0"/>
                    <a:pt x="984584" y="31525"/>
                    <a:pt x="984584" y="70412"/>
                  </a:cubicBezTo>
                  <a:lnTo>
                    <a:pt x="984584" y="152239"/>
                  </a:lnTo>
                  <a:cubicBezTo>
                    <a:pt x="984584" y="191127"/>
                    <a:pt x="953059" y="222651"/>
                    <a:pt x="914171" y="222651"/>
                  </a:cubicBezTo>
                  <a:lnTo>
                    <a:pt x="70412" y="222651"/>
                  </a:lnTo>
                  <a:cubicBezTo>
                    <a:pt x="31525" y="222651"/>
                    <a:pt x="0" y="191127"/>
                    <a:pt x="0" y="152239"/>
                  </a:cubicBezTo>
                  <a:lnTo>
                    <a:pt x="0" y="70412"/>
                  </a:lnTo>
                  <a:cubicBezTo>
                    <a:pt x="0" y="31525"/>
                    <a:pt x="31525" y="0"/>
                    <a:pt x="70412" y="0"/>
                  </a:cubicBezTo>
                  <a:close/>
                </a:path>
              </a:pathLst>
            </a:custGeom>
            <a:solidFill>
              <a:srgbClr val="CADDFF"/>
            </a:solidFill>
            <a:ln w="19050" cap="rnd">
              <a:solidFill>
                <a:srgbClr val="000000"/>
              </a:solidFill>
              <a:prstDash val="solid"/>
              <a:round/>
            </a:ln>
          </p:spPr>
        </p:sp>
        <p:sp>
          <p:nvSpPr>
            <p:cNvPr name="TextBox 4" id="4"/>
            <p:cNvSpPr txBox="true"/>
            <p:nvPr/>
          </p:nvSpPr>
          <p:spPr>
            <a:xfrm>
              <a:off x="0" y="-38100"/>
              <a:ext cx="984584"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741075" y="3206013"/>
            <a:ext cx="3451574" cy="1078804"/>
            <a:chOff x="0" y="0"/>
            <a:chExt cx="909057" cy="284129"/>
          </a:xfrm>
        </p:grpSpPr>
        <p:sp>
          <p:nvSpPr>
            <p:cNvPr name="Freeform 6" id="6"/>
            <p:cNvSpPr/>
            <p:nvPr/>
          </p:nvSpPr>
          <p:spPr>
            <a:xfrm flipH="false" flipV="false" rot="0">
              <a:off x="0" y="0"/>
              <a:ext cx="909057" cy="284129"/>
            </a:xfrm>
            <a:custGeom>
              <a:avLst/>
              <a:gdLst/>
              <a:ahLst/>
              <a:cxnLst/>
              <a:rect r="r" b="b" t="t" l="l"/>
              <a:pathLst>
                <a:path h="284129" w="909057">
                  <a:moveTo>
                    <a:pt x="76262" y="0"/>
                  </a:moveTo>
                  <a:lnTo>
                    <a:pt x="832794" y="0"/>
                  </a:lnTo>
                  <a:cubicBezTo>
                    <a:pt x="874913" y="0"/>
                    <a:pt x="909057" y="34144"/>
                    <a:pt x="909057" y="76262"/>
                  </a:cubicBezTo>
                  <a:lnTo>
                    <a:pt x="909057" y="207867"/>
                  </a:lnTo>
                  <a:cubicBezTo>
                    <a:pt x="909057" y="249986"/>
                    <a:pt x="874913" y="284129"/>
                    <a:pt x="832794" y="284129"/>
                  </a:cubicBezTo>
                  <a:lnTo>
                    <a:pt x="76262" y="284129"/>
                  </a:lnTo>
                  <a:cubicBezTo>
                    <a:pt x="34144" y="284129"/>
                    <a:pt x="0" y="249986"/>
                    <a:pt x="0" y="207867"/>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7" id="7"/>
            <p:cNvSpPr txBox="true"/>
            <p:nvPr/>
          </p:nvSpPr>
          <p:spPr>
            <a:xfrm>
              <a:off x="0" y="-38100"/>
              <a:ext cx="909057" cy="32222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627316" y="4631243"/>
            <a:ext cx="3681462" cy="969679"/>
            <a:chOff x="0" y="0"/>
            <a:chExt cx="969603" cy="255389"/>
          </a:xfrm>
        </p:grpSpPr>
        <p:sp>
          <p:nvSpPr>
            <p:cNvPr name="Freeform 9" id="9"/>
            <p:cNvSpPr/>
            <p:nvPr/>
          </p:nvSpPr>
          <p:spPr>
            <a:xfrm flipH="false" flipV="false" rot="0">
              <a:off x="0" y="0"/>
              <a:ext cx="969603" cy="255389"/>
            </a:xfrm>
            <a:custGeom>
              <a:avLst/>
              <a:gdLst/>
              <a:ahLst/>
              <a:cxnLst/>
              <a:rect r="r" b="b" t="t" l="l"/>
              <a:pathLst>
                <a:path h="255389" w="969603">
                  <a:moveTo>
                    <a:pt x="71500" y="0"/>
                  </a:moveTo>
                  <a:lnTo>
                    <a:pt x="898103" y="0"/>
                  </a:lnTo>
                  <a:cubicBezTo>
                    <a:pt x="917066" y="0"/>
                    <a:pt x="935252" y="7533"/>
                    <a:pt x="948661" y="20942"/>
                  </a:cubicBezTo>
                  <a:cubicBezTo>
                    <a:pt x="962070" y="34351"/>
                    <a:pt x="969603" y="52537"/>
                    <a:pt x="969603" y="71500"/>
                  </a:cubicBezTo>
                  <a:lnTo>
                    <a:pt x="969603" y="183888"/>
                  </a:lnTo>
                  <a:cubicBezTo>
                    <a:pt x="969603" y="223377"/>
                    <a:pt x="937591" y="255389"/>
                    <a:pt x="898103" y="255389"/>
                  </a:cubicBezTo>
                  <a:lnTo>
                    <a:pt x="71500" y="255389"/>
                  </a:lnTo>
                  <a:cubicBezTo>
                    <a:pt x="52537" y="255389"/>
                    <a:pt x="34351" y="247856"/>
                    <a:pt x="20942" y="234447"/>
                  </a:cubicBezTo>
                  <a:cubicBezTo>
                    <a:pt x="7533" y="221038"/>
                    <a:pt x="0" y="202851"/>
                    <a:pt x="0" y="183888"/>
                  </a:cubicBezTo>
                  <a:lnTo>
                    <a:pt x="0" y="71500"/>
                  </a:lnTo>
                  <a:cubicBezTo>
                    <a:pt x="0" y="32012"/>
                    <a:pt x="32012" y="0"/>
                    <a:pt x="71500" y="0"/>
                  </a:cubicBezTo>
                  <a:close/>
                </a:path>
              </a:pathLst>
            </a:custGeom>
            <a:solidFill>
              <a:srgbClr val="CADDFF"/>
            </a:solidFill>
            <a:ln w="19050" cap="rnd">
              <a:solidFill>
                <a:srgbClr val="000000"/>
              </a:solidFill>
              <a:prstDash val="solid"/>
              <a:round/>
            </a:ln>
          </p:spPr>
        </p:sp>
        <p:sp>
          <p:nvSpPr>
            <p:cNvPr name="TextBox 10" id="10"/>
            <p:cNvSpPr txBox="true"/>
            <p:nvPr/>
          </p:nvSpPr>
          <p:spPr>
            <a:xfrm>
              <a:off x="0" y="-38100"/>
              <a:ext cx="969603" cy="29348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3095350" y="3206013"/>
            <a:ext cx="3451574" cy="1078804"/>
            <a:chOff x="0" y="0"/>
            <a:chExt cx="909057" cy="284129"/>
          </a:xfrm>
        </p:grpSpPr>
        <p:sp>
          <p:nvSpPr>
            <p:cNvPr name="Freeform 12" id="12"/>
            <p:cNvSpPr/>
            <p:nvPr/>
          </p:nvSpPr>
          <p:spPr>
            <a:xfrm flipH="false" flipV="false" rot="0">
              <a:off x="0" y="0"/>
              <a:ext cx="909057" cy="284129"/>
            </a:xfrm>
            <a:custGeom>
              <a:avLst/>
              <a:gdLst/>
              <a:ahLst/>
              <a:cxnLst/>
              <a:rect r="r" b="b" t="t" l="l"/>
              <a:pathLst>
                <a:path h="284129" w="909057">
                  <a:moveTo>
                    <a:pt x="76262" y="0"/>
                  </a:moveTo>
                  <a:lnTo>
                    <a:pt x="832794" y="0"/>
                  </a:lnTo>
                  <a:cubicBezTo>
                    <a:pt x="874913" y="0"/>
                    <a:pt x="909057" y="34144"/>
                    <a:pt x="909057" y="76262"/>
                  </a:cubicBezTo>
                  <a:lnTo>
                    <a:pt x="909057" y="207867"/>
                  </a:lnTo>
                  <a:cubicBezTo>
                    <a:pt x="909057" y="249986"/>
                    <a:pt x="874913" y="284129"/>
                    <a:pt x="832794" y="284129"/>
                  </a:cubicBezTo>
                  <a:lnTo>
                    <a:pt x="76262" y="284129"/>
                  </a:lnTo>
                  <a:cubicBezTo>
                    <a:pt x="34144" y="284129"/>
                    <a:pt x="0" y="249986"/>
                    <a:pt x="0" y="207867"/>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3" id="13"/>
            <p:cNvSpPr txBox="true"/>
            <p:nvPr/>
          </p:nvSpPr>
          <p:spPr>
            <a:xfrm>
              <a:off x="0" y="-38100"/>
              <a:ext cx="909057" cy="32222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5879956" y="2642525"/>
            <a:ext cx="6528087" cy="6373045"/>
          </a:xfrm>
          <a:custGeom>
            <a:avLst/>
            <a:gdLst/>
            <a:ahLst/>
            <a:cxnLst/>
            <a:rect r="r" b="b" t="t" l="l"/>
            <a:pathLst>
              <a:path h="6373045" w="6528087">
                <a:moveTo>
                  <a:pt x="0" y="0"/>
                </a:moveTo>
                <a:lnTo>
                  <a:pt x="6528088" y="0"/>
                </a:lnTo>
                <a:lnTo>
                  <a:pt x="6528088" y="6373045"/>
                </a:lnTo>
                <a:lnTo>
                  <a:pt x="0" y="63730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3810389" y="1416150"/>
            <a:ext cx="10667221" cy="866698"/>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Other Regression algorithms </a:t>
            </a:r>
          </a:p>
        </p:txBody>
      </p:sp>
      <p:sp>
        <p:nvSpPr>
          <p:cNvPr name="TextBox 16" id="16"/>
          <p:cNvSpPr txBox="true"/>
          <p:nvPr/>
        </p:nvSpPr>
        <p:spPr>
          <a:xfrm rot="0">
            <a:off x="1731550" y="7446901"/>
            <a:ext cx="3547200" cy="6939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Principal component regression</a:t>
            </a:r>
          </a:p>
        </p:txBody>
      </p:sp>
      <p:sp>
        <p:nvSpPr>
          <p:cNvPr name="TextBox 17" id="17"/>
          <p:cNvSpPr txBox="true"/>
          <p:nvPr/>
        </p:nvSpPr>
        <p:spPr>
          <a:xfrm rot="0">
            <a:off x="1741075" y="3434139"/>
            <a:ext cx="3567703" cy="6939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Poison regression algorithm </a:t>
            </a:r>
          </a:p>
        </p:txBody>
      </p:sp>
      <p:sp>
        <p:nvSpPr>
          <p:cNvPr name="TextBox 18" id="18"/>
          <p:cNvSpPr txBox="true"/>
          <p:nvPr/>
        </p:nvSpPr>
        <p:spPr>
          <a:xfrm rot="0">
            <a:off x="1741075" y="4754039"/>
            <a:ext cx="3453081" cy="6939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Polynomial regression algorithm</a:t>
            </a:r>
          </a:p>
        </p:txBody>
      </p:sp>
      <p:sp>
        <p:nvSpPr>
          <p:cNvPr name="TextBox 19" id="19"/>
          <p:cNvSpPr txBox="true"/>
          <p:nvPr/>
        </p:nvSpPr>
        <p:spPr>
          <a:xfrm rot="0">
            <a:off x="13302459" y="3434139"/>
            <a:ext cx="3037357" cy="6939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Ridge regression algorithm</a:t>
            </a:r>
          </a:p>
        </p:txBody>
      </p:sp>
      <p:grpSp>
        <p:nvGrpSpPr>
          <p:cNvPr name="Group 20" id="20"/>
          <p:cNvGrpSpPr/>
          <p:nvPr/>
        </p:nvGrpSpPr>
        <p:grpSpPr>
          <a:xfrm rot="0">
            <a:off x="12979544" y="4597113"/>
            <a:ext cx="3681462" cy="969679"/>
            <a:chOff x="0" y="0"/>
            <a:chExt cx="969603" cy="255389"/>
          </a:xfrm>
        </p:grpSpPr>
        <p:sp>
          <p:nvSpPr>
            <p:cNvPr name="Freeform 21" id="21"/>
            <p:cNvSpPr/>
            <p:nvPr/>
          </p:nvSpPr>
          <p:spPr>
            <a:xfrm flipH="false" flipV="false" rot="0">
              <a:off x="0" y="0"/>
              <a:ext cx="969603" cy="255389"/>
            </a:xfrm>
            <a:custGeom>
              <a:avLst/>
              <a:gdLst/>
              <a:ahLst/>
              <a:cxnLst/>
              <a:rect r="r" b="b" t="t" l="l"/>
              <a:pathLst>
                <a:path h="255389" w="969603">
                  <a:moveTo>
                    <a:pt x="71500" y="0"/>
                  </a:moveTo>
                  <a:lnTo>
                    <a:pt x="898103" y="0"/>
                  </a:lnTo>
                  <a:cubicBezTo>
                    <a:pt x="917066" y="0"/>
                    <a:pt x="935252" y="7533"/>
                    <a:pt x="948661" y="20942"/>
                  </a:cubicBezTo>
                  <a:cubicBezTo>
                    <a:pt x="962070" y="34351"/>
                    <a:pt x="969603" y="52537"/>
                    <a:pt x="969603" y="71500"/>
                  </a:cubicBezTo>
                  <a:lnTo>
                    <a:pt x="969603" y="183888"/>
                  </a:lnTo>
                  <a:cubicBezTo>
                    <a:pt x="969603" y="223377"/>
                    <a:pt x="937591" y="255389"/>
                    <a:pt x="898103" y="255389"/>
                  </a:cubicBezTo>
                  <a:lnTo>
                    <a:pt x="71500" y="255389"/>
                  </a:lnTo>
                  <a:cubicBezTo>
                    <a:pt x="52537" y="255389"/>
                    <a:pt x="34351" y="247856"/>
                    <a:pt x="20942" y="234447"/>
                  </a:cubicBezTo>
                  <a:cubicBezTo>
                    <a:pt x="7533" y="221038"/>
                    <a:pt x="0" y="202851"/>
                    <a:pt x="0" y="183888"/>
                  </a:cubicBezTo>
                  <a:lnTo>
                    <a:pt x="0" y="71500"/>
                  </a:lnTo>
                  <a:cubicBezTo>
                    <a:pt x="0" y="32012"/>
                    <a:pt x="32012" y="0"/>
                    <a:pt x="71500" y="0"/>
                  </a:cubicBezTo>
                  <a:close/>
                </a:path>
              </a:pathLst>
            </a:custGeom>
            <a:solidFill>
              <a:srgbClr val="CADDFF"/>
            </a:solidFill>
            <a:ln w="19050" cap="rnd">
              <a:solidFill>
                <a:srgbClr val="000000"/>
              </a:solidFill>
              <a:prstDash val="solid"/>
              <a:round/>
            </a:ln>
          </p:spPr>
        </p:sp>
        <p:sp>
          <p:nvSpPr>
            <p:cNvPr name="TextBox 22" id="22"/>
            <p:cNvSpPr txBox="true"/>
            <p:nvPr/>
          </p:nvSpPr>
          <p:spPr>
            <a:xfrm>
              <a:off x="0" y="-38100"/>
              <a:ext cx="969603" cy="29348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3" id="23"/>
          <p:cNvSpPr txBox="true"/>
          <p:nvPr/>
        </p:nvSpPr>
        <p:spPr>
          <a:xfrm rot="0">
            <a:off x="13093302" y="4719909"/>
            <a:ext cx="3453081" cy="6939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Bayesian linear regression algorithm </a:t>
            </a:r>
          </a:p>
        </p:txBody>
      </p:sp>
      <p:grpSp>
        <p:nvGrpSpPr>
          <p:cNvPr name="Group 24" id="24"/>
          <p:cNvGrpSpPr/>
          <p:nvPr/>
        </p:nvGrpSpPr>
        <p:grpSpPr>
          <a:xfrm rot="0">
            <a:off x="1684196" y="5943822"/>
            <a:ext cx="3681462" cy="969679"/>
            <a:chOff x="0" y="0"/>
            <a:chExt cx="969603" cy="255389"/>
          </a:xfrm>
        </p:grpSpPr>
        <p:sp>
          <p:nvSpPr>
            <p:cNvPr name="Freeform 25" id="25"/>
            <p:cNvSpPr/>
            <p:nvPr/>
          </p:nvSpPr>
          <p:spPr>
            <a:xfrm flipH="false" flipV="false" rot="0">
              <a:off x="0" y="0"/>
              <a:ext cx="969603" cy="255389"/>
            </a:xfrm>
            <a:custGeom>
              <a:avLst/>
              <a:gdLst/>
              <a:ahLst/>
              <a:cxnLst/>
              <a:rect r="r" b="b" t="t" l="l"/>
              <a:pathLst>
                <a:path h="255389" w="969603">
                  <a:moveTo>
                    <a:pt x="71500" y="0"/>
                  </a:moveTo>
                  <a:lnTo>
                    <a:pt x="898103" y="0"/>
                  </a:lnTo>
                  <a:cubicBezTo>
                    <a:pt x="917066" y="0"/>
                    <a:pt x="935252" y="7533"/>
                    <a:pt x="948661" y="20942"/>
                  </a:cubicBezTo>
                  <a:cubicBezTo>
                    <a:pt x="962070" y="34351"/>
                    <a:pt x="969603" y="52537"/>
                    <a:pt x="969603" y="71500"/>
                  </a:cubicBezTo>
                  <a:lnTo>
                    <a:pt x="969603" y="183888"/>
                  </a:lnTo>
                  <a:cubicBezTo>
                    <a:pt x="969603" y="223377"/>
                    <a:pt x="937591" y="255389"/>
                    <a:pt x="898103" y="255389"/>
                  </a:cubicBezTo>
                  <a:lnTo>
                    <a:pt x="71500" y="255389"/>
                  </a:lnTo>
                  <a:cubicBezTo>
                    <a:pt x="52537" y="255389"/>
                    <a:pt x="34351" y="247856"/>
                    <a:pt x="20942" y="234447"/>
                  </a:cubicBezTo>
                  <a:cubicBezTo>
                    <a:pt x="7533" y="221038"/>
                    <a:pt x="0" y="202851"/>
                    <a:pt x="0" y="183888"/>
                  </a:cubicBezTo>
                  <a:lnTo>
                    <a:pt x="0" y="71500"/>
                  </a:lnTo>
                  <a:cubicBezTo>
                    <a:pt x="0" y="32012"/>
                    <a:pt x="32012" y="0"/>
                    <a:pt x="71500" y="0"/>
                  </a:cubicBezTo>
                  <a:close/>
                </a:path>
              </a:pathLst>
            </a:custGeom>
            <a:solidFill>
              <a:srgbClr val="CADDFF"/>
            </a:solidFill>
            <a:ln w="19050" cap="rnd">
              <a:solidFill>
                <a:srgbClr val="000000"/>
              </a:solidFill>
              <a:prstDash val="solid"/>
              <a:round/>
            </a:ln>
          </p:spPr>
        </p:sp>
        <p:sp>
          <p:nvSpPr>
            <p:cNvPr name="TextBox 26" id="26"/>
            <p:cNvSpPr txBox="true"/>
            <p:nvPr/>
          </p:nvSpPr>
          <p:spPr>
            <a:xfrm>
              <a:off x="0" y="-38100"/>
              <a:ext cx="969603" cy="29348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7" id="27"/>
          <p:cNvSpPr txBox="true"/>
          <p:nvPr/>
        </p:nvSpPr>
        <p:spPr>
          <a:xfrm rot="0">
            <a:off x="1797955" y="6100747"/>
            <a:ext cx="3453081" cy="6939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Quantile regression algorithm</a:t>
            </a:r>
          </a:p>
        </p:txBody>
      </p:sp>
      <p:grpSp>
        <p:nvGrpSpPr>
          <p:cNvPr name="Group 28" id="28"/>
          <p:cNvGrpSpPr/>
          <p:nvPr/>
        </p:nvGrpSpPr>
        <p:grpSpPr>
          <a:xfrm rot="0">
            <a:off x="12980407" y="5966842"/>
            <a:ext cx="3681462" cy="969679"/>
            <a:chOff x="0" y="0"/>
            <a:chExt cx="969603" cy="255389"/>
          </a:xfrm>
        </p:grpSpPr>
        <p:sp>
          <p:nvSpPr>
            <p:cNvPr name="Freeform 29" id="29"/>
            <p:cNvSpPr/>
            <p:nvPr/>
          </p:nvSpPr>
          <p:spPr>
            <a:xfrm flipH="false" flipV="false" rot="0">
              <a:off x="0" y="0"/>
              <a:ext cx="969603" cy="255389"/>
            </a:xfrm>
            <a:custGeom>
              <a:avLst/>
              <a:gdLst/>
              <a:ahLst/>
              <a:cxnLst/>
              <a:rect r="r" b="b" t="t" l="l"/>
              <a:pathLst>
                <a:path h="255389" w="969603">
                  <a:moveTo>
                    <a:pt x="71500" y="0"/>
                  </a:moveTo>
                  <a:lnTo>
                    <a:pt x="898103" y="0"/>
                  </a:lnTo>
                  <a:cubicBezTo>
                    <a:pt x="917066" y="0"/>
                    <a:pt x="935252" y="7533"/>
                    <a:pt x="948661" y="20942"/>
                  </a:cubicBezTo>
                  <a:cubicBezTo>
                    <a:pt x="962070" y="34351"/>
                    <a:pt x="969603" y="52537"/>
                    <a:pt x="969603" y="71500"/>
                  </a:cubicBezTo>
                  <a:lnTo>
                    <a:pt x="969603" y="183888"/>
                  </a:lnTo>
                  <a:cubicBezTo>
                    <a:pt x="969603" y="223377"/>
                    <a:pt x="937591" y="255389"/>
                    <a:pt x="898103" y="255389"/>
                  </a:cubicBezTo>
                  <a:lnTo>
                    <a:pt x="71500" y="255389"/>
                  </a:lnTo>
                  <a:cubicBezTo>
                    <a:pt x="52537" y="255389"/>
                    <a:pt x="34351" y="247856"/>
                    <a:pt x="20942" y="234447"/>
                  </a:cubicBezTo>
                  <a:cubicBezTo>
                    <a:pt x="7533" y="221038"/>
                    <a:pt x="0" y="202851"/>
                    <a:pt x="0" y="183888"/>
                  </a:cubicBezTo>
                  <a:lnTo>
                    <a:pt x="0" y="71500"/>
                  </a:lnTo>
                  <a:cubicBezTo>
                    <a:pt x="0" y="32012"/>
                    <a:pt x="32012" y="0"/>
                    <a:pt x="71500" y="0"/>
                  </a:cubicBezTo>
                  <a:close/>
                </a:path>
              </a:pathLst>
            </a:custGeom>
            <a:solidFill>
              <a:srgbClr val="CADDFF"/>
            </a:solidFill>
            <a:ln w="19050" cap="rnd">
              <a:solidFill>
                <a:srgbClr val="000000"/>
              </a:solidFill>
              <a:prstDash val="solid"/>
              <a:round/>
            </a:ln>
          </p:spPr>
        </p:sp>
        <p:sp>
          <p:nvSpPr>
            <p:cNvPr name="TextBox 30" id="30"/>
            <p:cNvSpPr txBox="true"/>
            <p:nvPr/>
          </p:nvSpPr>
          <p:spPr>
            <a:xfrm>
              <a:off x="0" y="-38100"/>
              <a:ext cx="969603" cy="29348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1" id="31"/>
          <p:cNvSpPr txBox="true"/>
          <p:nvPr/>
        </p:nvSpPr>
        <p:spPr>
          <a:xfrm rot="0">
            <a:off x="13094166" y="6089638"/>
            <a:ext cx="3453081" cy="6939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Elastic net regression algorithm</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3526155"/>
            <a:ext cx="6118937" cy="57321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Any kind of data in the form of text, audio, video, image, or senses like thrust, temperature, light, touch, smell, and others that can be used for training the artificial intelligence models integrated with the machines so that those machine-powered prediction models can learn, understand, and decide about the future actions is called the training data </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ai training data</a:t>
            </a:r>
          </a:p>
        </p:txBody>
      </p:sp>
      <p:sp>
        <p:nvSpPr>
          <p:cNvPr name="Freeform 7" id="7"/>
          <p:cNvSpPr/>
          <p:nvPr/>
        </p:nvSpPr>
        <p:spPr>
          <a:xfrm flipH="false" flipV="false" rot="0">
            <a:off x="9731067" y="1381395"/>
            <a:ext cx="7463975" cy="7539369"/>
          </a:xfrm>
          <a:custGeom>
            <a:avLst/>
            <a:gdLst/>
            <a:ahLst/>
            <a:cxnLst/>
            <a:rect r="r" b="b" t="t" l="l"/>
            <a:pathLst>
              <a:path h="7539369" w="7463975">
                <a:moveTo>
                  <a:pt x="0" y="0"/>
                </a:moveTo>
                <a:lnTo>
                  <a:pt x="7463976" y="0"/>
                </a:lnTo>
                <a:lnTo>
                  <a:pt x="7463976" y="7539369"/>
                </a:lnTo>
                <a:lnTo>
                  <a:pt x="0" y="7539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3" y="3380700"/>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082125" y="3541467"/>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Text</a:t>
            </a:r>
          </a:p>
        </p:txBody>
      </p:sp>
      <p:grpSp>
        <p:nvGrpSpPr>
          <p:cNvPr name="Group 4" id="4"/>
          <p:cNvGrpSpPr/>
          <p:nvPr/>
        </p:nvGrpSpPr>
        <p:grpSpPr>
          <a:xfrm rot="0">
            <a:off x="7898574" y="3639198"/>
            <a:ext cx="927410" cy="9274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6" id="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7" id="7"/>
          <p:cNvSpPr txBox="true"/>
          <p:nvPr/>
        </p:nvSpPr>
        <p:spPr>
          <a:xfrm rot="0">
            <a:off x="8228988" y="3538637"/>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1</a:t>
            </a:r>
          </a:p>
        </p:txBody>
      </p:sp>
      <p:sp>
        <p:nvSpPr>
          <p:cNvPr name="TextBox 8" id="8"/>
          <p:cNvSpPr txBox="true"/>
          <p:nvPr/>
        </p:nvSpPr>
        <p:spPr>
          <a:xfrm rot="0">
            <a:off x="9082125" y="4771413"/>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Audio</a:t>
            </a:r>
          </a:p>
        </p:txBody>
      </p:sp>
      <p:grpSp>
        <p:nvGrpSpPr>
          <p:cNvPr name="Group 9" id="9"/>
          <p:cNvGrpSpPr/>
          <p:nvPr/>
        </p:nvGrpSpPr>
        <p:grpSpPr>
          <a:xfrm rot="0">
            <a:off x="7898574" y="4869145"/>
            <a:ext cx="927410" cy="92741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1" id="1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2" id="12"/>
          <p:cNvSpPr txBox="true"/>
          <p:nvPr/>
        </p:nvSpPr>
        <p:spPr>
          <a:xfrm rot="0">
            <a:off x="8228988" y="4768583"/>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2</a:t>
            </a:r>
          </a:p>
        </p:txBody>
      </p:sp>
      <p:sp>
        <p:nvSpPr>
          <p:cNvPr name="TextBox 13" id="13"/>
          <p:cNvSpPr txBox="true"/>
          <p:nvPr/>
        </p:nvSpPr>
        <p:spPr>
          <a:xfrm rot="0">
            <a:off x="9082125" y="6001360"/>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Video </a:t>
            </a:r>
          </a:p>
        </p:txBody>
      </p:sp>
      <p:grpSp>
        <p:nvGrpSpPr>
          <p:cNvPr name="Group 14" id="14"/>
          <p:cNvGrpSpPr/>
          <p:nvPr/>
        </p:nvGrpSpPr>
        <p:grpSpPr>
          <a:xfrm rot="0">
            <a:off x="7898574" y="6099091"/>
            <a:ext cx="927410" cy="9274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6" id="1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7" id="17"/>
          <p:cNvSpPr txBox="true"/>
          <p:nvPr/>
        </p:nvSpPr>
        <p:spPr>
          <a:xfrm rot="0">
            <a:off x="8228988" y="5998530"/>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3</a:t>
            </a:r>
          </a:p>
        </p:txBody>
      </p:sp>
      <p:sp>
        <p:nvSpPr>
          <p:cNvPr name="TextBox 18" id="18"/>
          <p:cNvSpPr txBox="true"/>
          <p:nvPr/>
        </p:nvSpPr>
        <p:spPr>
          <a:xfrm rot="0">
            <a:off x="9082125" y="7231306"/>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Image</a:t>
            </a:r>
          </a:p>
        </p:txBody>
      </p:sp>
      <p:grpSp>
        <p:nvGrpSpPr>
          <p:cNvPr name="Group 19" id="19"/>
          <p:cNvGrpSpPr/>
          <p:nvPr/>
        </p:nvGrpSpPr>
        <p:grpSpPr>
          <a:xfrm rot="0">
            <a:off x="7898574" y="7329037"/>
            <a:ext cx="927410" cy="92741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2" id="22"/>
          <p:cNvSpPr txBox="true"/>
          <p:nvPr/>
        </p:nvSpPr>
        <p:spPr>
          <a:xfrm rot="0">
            <a:off x="8228988" y="7228476"/>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4</a:t>
            </a:r>
          </a:p>
        </p:txBody>
      </p:sp>
      <p:sp>
        <p:nvSpPr>
          <p:cNvPr name="TextBox 23" id="23"/>
          <p:cNvSpPr txBox="true"/>
          <p:nvPr/>
        </p:nvSpPr>
        <p:spPr>
          <a:xfrm rot="0">
            <a:off x="9082125" y="8461252"/>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Sensory</a:t>
            </a:r>
          </a:p>
        </p:txBody>
      </p:sp>
      <p:grpSp>
        <p:nvGrpSpPr>
          <p:cNvPr name="Group 24" id="24"/>
          <p:cNvGrpSpPr/>
          <p:nvPr/>
        </p:nvGrpSpPr>
        <p:grpSpPr>
          <a:xfrm rot="0">
            <a:off x="7898574" y="8558984"/>
            <a:ext cx="927410" cy="92741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6" id="2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7" id="27"/>
          <p:cNvSpPr txBox="true"/>
          <p:nvPr/>
        </p:nvSpPr>
        <p:spPr>
          <a:xfrm rot="0">
            <a:off x="8228988" y="8458422"/>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5</a:t>
            </a:r>
          </a:p>
        </p:txBody>
      </p:sp>
      <p:sp>
        <p:nvSpPr>
          <p:cNvPr name="TextBox 28" id="28"/>
          <p:cNvSpPr txBox="true"/>
          <p:nvPr/>
        </p:nvSpPr>
        <p:spPr>
          <a:xfrm rot="0">
            <a:off x="1531449" y="1770602"/>
            <a:ext cx="15270010" cy="1610098"/>
          </a:xfrm>
          <a:prstGeom prst="rect">
            <a:avLst/>
          </a:prstGeom>
        </p:spPr>
        <p:txBody>
          <a:bodyPr anchor="t" rtlCol="false" tIns="0" lIns="0" bIns="0" rIns="0">
            <a:spAutoFit/>
          </a:bodyPr>
          <a:lstStyle/>
          <a:p>
            <a:pPr algn="ctr" marL="0" indent="0" lvl="0">
              <a:lnSpc>
                <a:spcPts val="12475"/>
              </a:lnSpc>
              <a:spcBef>
                <a:spcPct val="0"/>
              </a:spcBef>
            </a:pPr>
            <a:r>
              <a:rPr lang="en-US" sz="10396">
                <a:solidFill>
                  <a:srgbClr val="000000"/>
                </a:solidFill>
                <a:latin typeface="Bebas Neue Bold"/>
              </a:rPr>
              <a:t>Types of Training Data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209631"/>
            <a:ext cx="6118937" cy="57321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Data types that are labeled, classified, tagged, and annotated in different formats, attributes, tools, and classes in such a way that the machine learning algorithms can easily understand them and keep in their artiicial mind (database) for making future decisions regarding the similar kinds of situations or conditions in the real-world problems.</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ai training data set</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3" y="3380700"/>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114628" y="3313373"/>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Data Collection</a:t>
            </a:r>
          </a:p>
        </p:txBody>
      </p:sp>
      <p:grpSp>
        <p:nvGrpSpPr>
          <p:cNvPr name="Group 4" id="4"/>
          <p:cNvGrpSpPr/>
          <p:nvPr/>
        </p:nvGrpSpPr>
        <p:grpSpPr>
          <a:xfrm rot="0">
            <a:off x="7931076" y="3411104"/>
            <a:ext cx="927410" cy="9274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6" id="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7" id="7"/>
          <p:cNvSpPr txBox="true"/>
          <p:nvPr/>
        </p:nvSpPr>
        <p:spPr>
          <a:xfrm rot="0">
            <a:off x="8261490" y="3310543"/>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1</a:t>
            </a:r>
          </a:p>
        </p:txBody>
      </p:sp>
      <p:sp>
        <p:nvSpPr>
          <p:cNvPr name="TextBox 8" id="8"/>
          <p:cNvSpPr txBox="true"/>
          <p:nvPr/>
        </p:nvSpPr>
        <p:spPr>
          <a:xfrm rot="0">
            <a:off x="9114628" y="4543319"/>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Data Cleaning </a:t>
            </a:r>
          </a:p>
        </p:txBody>
      </p:sp>
      <p:grpSp>
        <p:nvGrpSpPr>
          <p:cNvPr name="Group 9" id="9"/>
          <p:cNvGrpSpPr/>
          <p:nvPr/>
        </p:nvGrpSpPr>
        <p:grpSpPr>
          <a:xfrm rot="0">
            <a:off x="7931076" y="4641050"/>
            <a:ext cx="927410" cy="92741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1" id="1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2" id="12"/>
          <p:cNvSpPr txBox="true"/>
          <p:nvPr/>
        </p:nvSpPr>
        <p:spPr>
          <a:xfrm rot="0">
            <a:off x="8261490" y="4540489"/>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2</a:t>
            </a:r>
          </a:p>
        </p:txBody>
      </p:sp>
      <p:sp>
        <p:nvSpPr>
          <p:cNvPr name="TextBox 13" id="13"/>
          <p:cNvSpPr txBox="true"/>
          <p:nvPr/>
        </p:nvSpPr>
        <p:spPr>
          <a:xfrm rot="0">
            <a:off x="9114628" y="5773265"/>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Data Classification</a:t>
            </a:r>
          </a:p>
        </p:txBody>
      </p:sp>
      <p:grpSp>
        <p:nvGrpSpPr>
          <p:cNvPr name="Group 14" id="14"/>
          <p:cNvGrpSpPr/>
          <p:nvPr/>
        </p:nvGrpSpPr>
        <p:grpSpPr>
          <a:xfrm rot="0">
            <a:off x="7931076" y="5870997"/>
            <a:ext cx="927410" cy="9274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6" id="1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7" id="17"/>
          <p:cNvSpPr txBox="true"/>
          <p:nvPr/>
        </p:nvSpPr>
        <p:spPr>
          <a:xfrm rot="0">
            <a:off x="8261490" y="5770435"/>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3</a:t>
            </a:r>
          </a:p>
        </p:txBody>
      </p:sp>
      <p:sp>
        <p:nvSpPr>
          <p:cNvPr name="TextBox 18" id="18"/>
          <p:cNvSpPr txBox="true"/>
          <p:nvPr/>
        </p:nvSpPr>
        <p:spPr>
          <a:xfrm rot="0">
            <a:off x="9114628" y="7003212"/>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Data Categorization</a:t>
            </a:r>
          </a:p>
        </p:txBody>
      </p:sp>
      <p:grpSp>
        <p:nvGrpSpPr>
          <p:cNvPr name="Group 19" id="19"/>
          <p:cNvGrpSpPr/>
          <p:nvPr/>
        </p:nvGrpSpPr>
        <p:grpSpPr>
          <a:xfrm rot="0">
            <a:off x="7931076" y="7100943"/>
            <a:ext cx="927410" cy="92741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2" id="22"/>
          <p:cNvSpPr txBox="true"/>
          <p:nvPr/>
        </p:nvSpPr>
        <p:spPr>
          <a:xfrm rot="0">
            <a:off x="8261490" y="7000382"/>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4</a:t>
            </a:r>
          </a:p>
        </p:txBody>
      </p:sp>
      <p:sp>
        <p:nvSpPr>
          <p:cNvPr name="TextBox 23" id="23"/>
          <p:cNvSpPr txBox="true"/>
          <p:nvPr/>
        </p:nvSpPr>
        <p:spPr>
          <a:xfrm rot="0">
            <a:off x="9114628" y="8233158"/>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Data Annotation and Labeling</a:t>
            </a:r>
          </a:p>
        </p:txBody>
      </p:sp>
      <p:grpSp>
        <p:nvGrpSpPr>
          <p:cNvPr name="Group 24" id="24"/>
          <p:cNvGrpSpPr/>
          <p:nvPr/>
        </p:nvGrpSpPr>
        <p:grpSpPr>
          <a:xfrm rot="0">
            <a:off x="7931076" y="8330890"/>
            <a:ext cx="927410" cy="92741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6" id="2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7" id="27"/>
          <p:cNvSpPr txBox="true"/>
          <p:nvPr/>
        </p:nvSpPr>
        <p:spPr>
          <a:xfrm rot="0">
            <a:off x="8261490" y="8230328"/>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5</a:t>
            </a:r>
          </a:p>
        </p:txBody>
      </p:sp>
      <p:sp>
        <p:nvSpPr>
          <p:cNvPr name="TextBox 28" id="28"/>
          <p:cNvSpPr txBox="true"/>
          <p:nvPr/>
        </p:nvSpPr>
        <p:spPr>
          <a:xfrm rot="0">
            <a:off x="1609633" y="395147"/>
            <a:ext cx="15009990" cy="3201146"/>
          </a:xfrm>
          <a:prstGeom prst="rect">
            <a:avLst/>
          </a:prstGeom>
        </p:spPr>
        <p:txBody>
          <a:bodyPr anchor="t" rtlCol="false" tIns="0" lIns="0" bIns="0" rIns="0">
            <a:spAutoFit/>
          </a:bodyPr>
          <a:lstStyle/>
          <a:p>
            <a:pPr algn="ctr" marL="0" indent="0" lvl="0">
              <a:lnSpc>
                <a:spcPts val="12475"/>
              </a:lnSpc>
              <a:spcBef>
                <a:spcPct val="0"/>
              </a:spcBef>
            </a:pPr>
            <a:r>
              <a:rPr lang="en-US" sz="10396">
                <a:solidFill>
                  <a:srgbClr val="000000"/>
                </a:solidFill>
                <a:latin typeface="Bebas Neue Bold"/>
              </a:rPr>
              <a:t>process for building training data sets </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20650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Identifying, labeling, and categorizing the image and its items is called image data annotation process</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Image Data Annotation</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3" y="3380700"/>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301081" y="3313373"/>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Bounding Box Annotation</a:t>
            </a:r>
          </a:p>
        </p:txBody>
      </p:sp>
      <p:grpSp>
        <p:nvGrpSpPr>
          <p:cNvPr name="Group 4" id="4"/>
          <p:cNvGrpSpPr/>
          <p:nvPr/>
        </p:nvGrpSpPr>
        <p:grpSpPr>
          <a:xfrm rot="0">
            <a:off x="8117529" y="3411104"/>
            <a:ext cx="927410" cy="9274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6" id="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7" id="7"/>
          <p:cNvSpPr txBox="true"/>
          <p:nvPr/>
        </p:nvSpPr>
        <p:spPr>
          <a:xfrm rot="0">
            <a:off x="8447943" y="3310543"/>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1</a:t>
            </a:r>
          </a:p>
        </p:txBody>
      </p:sp>
      <p:sp>
        <p:nvSpPr>
          <p:cNvPr name="TextBox 8" id="8"/>
          <p:cNvSpPr txBox="true"/>
          <p:nvPr/>
        </p:nvSpPr>
        <p:spPr>
          <a:xfrm rot="0">
            <a:off x="9301081" y="4543319"/>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3D Cuboids Annotation</a:t>
            </a:r>
          </a:p>
        </p:txBody>
      </p:sp>
      <p:grpSp>
        <p:nvGrpSpPr>
          <p:cNvPr name="Group 9" id="9"/>
          <p:cNvGrpSpPr/>
          <p:nvPr/>
        </p:nvGrpSpPr>
        <p:grpSpPr>
          <a:xfrm rot="0">
            <a:off x="8117529" y="4641050"/>
            <a:ext cx="927410" cy="92741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1" id="1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2" id="12"/>
          <p:cNvSpPr txBox="true"/>
          <p:nvPr/>
        </p:nvSpPr>
        <p:spPr>
          <a:xfrm rot="0">
            <a:off x="8447943" y="4540489"/>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2</a:t>
            </a:r>
          </a:p>
        </p:txBody>
      </p:sp>
      <p:sp>
        <p:nvSpPr>
          <p:cNvPr name="TextBox 13" id="13"/>
          <p:cNvSpPr txBox="true"/>
          <p:nvPr/>
        </p:nvSpPr>
        <p:spPr>
          <a:xfrm rot="0">
            <a:off x="9301081" y="5773265"/>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Polygon Annotation</a:t>
            </a:r>
          </a:p>
        </p:txBody>
      </p:sp>
      <p:grpSp>
        <p:nvGrpSpPr>
          <p:cNvPr name="Group 14" id="14"/>
          <p:cNvGrpSpPr/>
          <p:nvPr/>
        </p:nvGrpSpPr>
        <p:grpSpPr>
          <a:xfrm rot="0">
            <a:off x="8117529" y="5870997"/>
            <a:ext cx="927410" cy="9274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6" id="1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7" id="17"/>
          <p:cNvSpPr txBox="true"/>
          <p:nvPr/>
        </p:nvSpPr>
        <p:spPr>
          <a:xfrm rot="0">
            <a:off x="8447943" y="5770435"/>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3</a:t>
            </a:r>
          </a:p>
        </p:txBody>
      </p:sp>
      <p:sp>
        <p:nvSpPr>
          <p:cNvPr name="TextBox 18" id="18"/>
          <p:cNvSpPr txBox="true"/>
          <p:nvPr/>
        </p:nvSpPr>
        <p:spPr>
          <a:xfrm rot="0">
            <a:off x="9301081" y="7003212"/>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Lines and Splines</a:t>
            </a:r>
          </a:p>
        </p:txBody>
      </p:sp>
      <p:grpSp>
        <p:nvGrpSpPr>
          <p:cNvPr name="Group 19" id="19"/>
          <p:cNvGrpSpPr/>
          <p:nvPr/>
        </p:nvGrpSpPr>
        <p:grpSpPr>
          <a:xfrm rot="0">
            <a:off x="8117529" y="7100943"/>
            <a:ext cx="927410" cy="92741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2" id="22"/>
          <p:cNvSpPr txBox="true"/>
          <p:nvPr/>
        </p:nvSpPr>
        <p:spPr>
          <a:xfrm rot="0">
            <a:off x="8447943" y="7000382"/>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4</a:t>
            </a:r>
          </a:p>
        </p:txBody>
      </p:sp>
      <p:sp>
        <p:nvSpPr>
          <p:cNvPr name="TextBox 23" id="23"/>
          <p:cNvSpPr txBox="true"/>
          <p:nvPr/>
        </p:nvSpPr>
        <p:spPr>
          <a:xfrm rot="0">
            <a:off x="9301081" y="8233158"/>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Semantic Segmentation</a:t>
            </a:r>
          </a:p>
        </p:txBody>
      </p:sp>
      <p:grpSp>
        <p:nvGrpSpPr>
          <p:cNvPr name="Group 24" id="24"/>
          <p:cNvGrpSpPr/>
          <p:nvPr/>
        </p:nvGrpSpPr>
        <p:grpSpPr>
          <a:xfrm rot="0">
            <a:off x="8117529" y="8330890"/>
            <a:ext cx="927410" cy="92741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6" id="2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7" id="27"/>
          <p:cNvSpPr txBox="true"/>
          <p:nvPr/>
        </p:nvSpPr>
        <p:spPr>
          <a:xfrm rot="0">
            <a:off x="8447943" y="8230328"/>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5</a:t>
            </a:r>
          </a:p>
        </p:txBody>
      </p:sp>
      <p:sp>
        <p:nvSpPr>
          <p:cNvPr name="TextBox 28" id="28"/>
          <p:cNvSpPr txBox="true"/>
          <p:nvPr/>
        </p:nvSpPr>
        <p:spPr>
          <a:xfrm rot="0">
            <a:off x="1531449" y="1770602"/>
            <a:ext cx="15042492" cy="1610098"/>
          </a:xfrm>
          <a:prstGeom prst="rect">
            <a:avLst/>
          </a:prstGeom>
        </p:spPr>
        <p:txBody>
          <a:bodyPr anchor="t" rtlCol="false" tIns="0" lIns="0" bIns="0" rIns="0">
            <a:spAutoFit/>
          </a:bodyPr>
          <a:lstStyle/>
          <a:p>
            <a:pPr algn="ctr" marL="0" indent="0" lvl="0">
              <a:lnSpc>
                <a:spcPts val="12475"/>
              </a:lnSpc>
              <a:spcBef>
                <a:spcPct val="0"/>
              </a:spcBef>
            </a:pPr>
            <a:r>
              <a:rPr lang="en-US" sz="10396">
                <a:solidFill>
                  <a:srgbClr val="000000"/>
                </a:solidFill>
                <a:latin typeface="Bebas Neue Bold"/>
              </a:rPr>
              <a:t>Image Data Annotation</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25888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Identifying and assigning the labels to the text in a digital file is called as text data annotation. It is used for supervised machine learning in artificial intelligence</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text data annotation</a:t>
            </a: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3" y="3380700"/>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130879" y="3313373"/>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Entity Annotation</a:t>
            </a:r>
          </a:p>
        </p:txBody>
      </p:sp>
      <p:grpSp>
        <p:nvGrpSpPr>
          <p:cNvPr name="Group 4" id="4"/>
          <p:cNvGrpSpPr/>
          <p:nvPr/>
        </p:nvGrpSpPr>
        <p:grpSpPr>
          <a:xfrm rot="0">
            <a:off x="7947327" y="3411104"/>
            <a:ext cx="927410" cy="9274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6" id="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7" id="7"/>
          <p:cNvSpPr txBox="true"/>
          <p:nvPr/>
        </p:nvSpPr>
        <p:spPr>
          <a:xfrm rot="0">
            <a:off x="8277742" y="3310543"/>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1</a:t>
            </a:r>
          </a:p>
        </p:txBody>
      </p:sp>
      <p:sp>
        <p:nvSpPr>
          <p:cNvPr name="TextBox 8" id="8"/>
          <p:cNvSpPr txBox="true"/>
          <p:nvPr/>
        </p:nvSpPr>
        <p:spPr>
          <a:xfrm rot="0">
            <a:off x="9130879" y="4543319"/>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Entity Linking</a:t>
            </a:r>
          </a:p>
        </p:txBody>
      </p:sp>
      <p:grpSp>
        <p:nvGrpSpPr>
          <p:cNvPr name="Group 9" id="9"/>
          <p:cNvGrpSpPr/>
          <p:nvPr/>
        </p:nvGrpSpPr>
        <p:grpSpPr>
          <a:xfrm rot="0">
            <a:off x="7947327" y="4641050"/>
            <a:ext cx="927410" cy="92741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1" id="1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2" id="12"/>
          <p:cNvSpPr txBox="true"/>
          <p:nvPr/>
        </p:nvSpPr>
        <p:spPr>
          <a:xfrm rot="0">
            <a:off x="8277742" y="4540489"/>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2</a:t>
            </a:r>
          </a:p>
        </p:txBody>
      </p:sp>
      <p:sp>
        <p:nvSpPr>
          <p:cNvPr name="TextBox 13" id="13"/>
          <p:cNvSpPr txBox="true"/>
          <p:nvPr/>
        </p:nvSpPr>
        <p:spPr>
          <a:xfrm rot="0">
            <a:off x="9130879" y="5773265"/>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Sentiment Annotation</a:t>
            </a:r>
          </a:p>
        </p:txBody>
      </p:sp>
      <p:grpSp>
        <p:nvGrpSpPr>
          <p:cNvPr name="Group 14" id="14"/>
          <p:cNvGrpSpPr/>
          <p:nvPr/>
        </p:nvGrpSpPr>
        <p:grpSpPr>
          <a:xfrm rot="0">
            <a:off x="7947327" y="5870997"/>
            <a:ext cx="927410" cy="9274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6" id="1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7" id="17"/>
          <p:cNvSpPr txBox="true"/>
          <p:nvPr/>
        </p:nvSpPr>
        <p:spPr>
          <a:xfrm rot="0">
            <a:off x="8277742" y="5770435"/>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3</a:t>
            </a:r>
          </a:p>
        </p:txBody>
      </p:sp>
      <p:sp>
        <p:nvSpPr>
          <p:cNvPr name="TextBox 18" id="18"/>
          <p:cNvSpPr txBox="true"/>
          <p:nvPr/>
        </p:nvSpPr>
        <p:spPr>
          <a:xfrm rot="0">
            <a:off x="9130879" y="7003212"/>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Text Classiication</a:t>
            </a:r>
          </a:p>
        </p:txBody>
      </p:sp>
      <p:grpSp>
        <p:nvGrpSpPr>
          <p:cNvPr name="Group 19" id="19"/>
          <p:cNvGrpSpPr/>
          <p:nvPr/>
        </p:nvGrpSpPr>
        <p:grpSpPr>
          <a:xfrm rot="0">
            <a:off x="7947327" y="7100943"/>
            <a:ext cx="927410" cy="92741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2" id="22"/>
          <p:cNvSpPr txBox="true"/>
          <p:nvPr/>
        </p:nvSpPr>
        <p:spPr>
          <a:xfrm rot="0">
            <a:off x="8277742" y="7000382"/>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4</a:t>
            </a:r>
          </a:p>
        </p:txBody>
      </p:sp>
      <p:sp>
        <p:nvSpPr>
          <p:cNvPr name="TextBox 23" id="23"/>
          <p:cNvSpPr txBox="true"/>
          <p:nvPr/>
        </p:nvSpPr>
        <p:spPr>
          <a:xfrm rot="0">
            <a:off x="1531449" y="1770602"/>
            <a:ext cx="15156251" cy="1610098"/>
          </a:xfrm>
          <a:prstGeom prst="rect">
            <a:avLst/>
          </a:prstGeom>
        </p:spPr>
        <p:txBody>
          <a:bodyPr anchor="t" rtlCol="false" tIns="0" lIns="0" bIns="0" rIns="0">
            <a:spAutoFit/>
          </a:bodyPr>
          <a:lstStyle/>
          <a:p>
            <a:pPr algn="ctr" marL="0" indent="0" lvl="0">
              <a:lnSpc>
                <a:spcPts val="12475"/>
              </a:lnSpc>
              <a:spcBef>
                <a:spcPct val="0"/>
              </a:spcBef>
            </a:pPr>
            <a:r>
              <a:rPr lang="en-US" sz="10396">
                <a:solidFill>
                  <a:srgbClr val="000000"/>
                </a:solidFill>
                <a:latin typeface="Bebas Neue Bold"/>
              </a:rPr>
              <a:t>Text Data Annotation </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01536" y="3687501"/>
            <a:ext cx="4264085" cy="5570799"/>
            <a:chOff x="0" y="0"/>
            <a:chExt cx="1123051" cy="1467206"/>
          </a:xfrm>
        </p:grpSpPr>
        <p:sp>
          <p:nvSpPr>
            <p:cNvPr name="Freeform 3" id="3"/>
            <p:cNvSpPr/>
            <p:nvPr/>
          </p:nvSpPr>
          <p:spPr>
            <a:xfrm flipH="false" flipV="false" rot="0">
              <a:off x="0" y="0"/>
              <a:ext cx="1123051" cy="1467206"/>
            </a:xfrm>
            <a:custGeom>
              <a:avLst/>
              <a:gdLst/>
              <a:ahLst/>
              <a:cxnLst/>
              <a:rect r="r" b="b" t="t" l="l"/>
              <a:pathLst>
                <a:path h="1467206" w="1123051">
                  <a:moveTo>
                    <a:pt x="61731" y="0"/>
                  </a:moveTo>
                  <a:lnTo>
                    <a:pt x="1061321" y="0"/>
                  </a:lnTo>
                  <a:cubicBezTo>
                    <a:pt x="1077693" y="0"/>
                    <a:pt x="1093394" y="6504"/>
                    <a:pt x="1104971" y="18081"/>
                  </a:cubicBezTo>
                  <a:cubicBezTo>
                    <a:pt x="1116548" y="29657"/>
                    <a:pt x="1123051" y="45359"/>
                    <a:pt x="1123051" y="61731"/>
                  </a:cubicBezTo>
                  <a:lnTo>
                    <a:pt x="1123051" y="1405476"/>
                  </a:lnTo>
                  <a:cubicBezTo>
                    <a:pt x="1123051" y="1421848"/>
                    <a:pt x="1116548" y="1437549"/>
                    <a:pt x="1104971" y="1449126"/>
                  </a:cubicBezTo>
                  <a:cubicBezTo>
                    <a:pt x="1093394" y="1460703"/>
                    <a:pt x="1077693" y="1467206"/>
                    <a:pt x="1061321" y="1467206"/>
                  </a:cubicBezTo>
                  <a:lnTo>
                    <a:pt x="61731" y="1467206"/>
                  </a:lnTo>
                  <a:cubicBezTo>
                    <a:pt x="45359" y="1467206"/>
                    <a:pt x="29657" y="1460703"/>
                    <a:pt x="18081" y="1449126"/>
                  </a:cubicBezTo>
                  <a:cubicBezTo>
                    <a:pt x="6504" y="1437549"/>
                    <a:pt x="0" y="1421848"/>
                    <a:pt x="0" y="1405476"/>
                  </a:cubicBezTo>
                  <a:lnTo>
                    <a:pt x="0" y="61731"/>
                  </a:lnTo>
                  <a:cubicBezTo>
                    <a:pt x="0" y="45359"/>
                    <a:pt x="6504" y="29657"/>
                    <a:pt x="18081" y="18081"/>
                  </a:cubicBezTo>
                  <a:cubicBezTo>
                    <a:pt x="29657" y="6504"/>
                    <a:pt x="45359" y="0"/>
                    <a:pt x="61731" y="0"/>
                  </a:cubicBezTo>
                  <a:close/>
                </a:path>
              </a:pathLst>
            </a:custGeom>
            <a:solidFill>
              <a:srgbClr val="CADDFF"/>
            </a:solidFill>
            <a:ln w="19050" cap="rnd">
              <a:solidFill>
                <a:srgbClr val="000000"/>
              </a:solidFill>
              <a:prstDash val="solid"/>
              <a:round/>
            </a:ln>
          </p:spPr>
        </p:sp>
        <p:sp>
          <p:nvSpPr>
            <p:cNvPr name="TextBox 4" id="4"/>
            <p:cNvSpPr txBox="true"/>
            <p:nvPr/>
          </p:nvSpPr>
          <p:spPr>
            <a:xfrm>
              <a:off x="0" y="-38100"/>
              <a:ext cx="1123051" cy="150530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2070031" y="3687501"/>
            <a:ext cx="4178826" cy="5570799"/>
            <a:chOff x="0" y="0"/>
            <a:chExt cx="1100596" cy="1467206"/>
          </a:xfrm>
        </p:grpSpPr>
        <p:sp>
          <p:nvSpPr>
            <p:cNvPr name="Freeform 6" id="6"/>
            <p:cNvSpPr/>
            <p:nvPr/>
          </p:nvSpPr>
          <p:spPr>
            <a:xfrm flipH="false" flipV="false" rot="0">
              <a:off x="0" y="0"/>
              <a:ext cx="1100596" cy="1467206"/>
            </a:xfrm>
            <a:custGeom>
              <a:avLst/>
              <a:gdLst/>
              <a:ahLst/>
              <a:cxnLst/>
              <a:rect r="r" b="b" t="t" l="l"/>
              <a:pathLst>
                <a:path h="1467206" w="1100596">
                  <a:moveTo>
                    <a:pt x="62990" y="0"/>
                  </a:moveTo>
                  <a:lnTo>
                    <a:pt x="1037606" y="0"/>
                  </a:lnTo>
                  <a:cubicBezTo>
                    <a:pt x="1072395" y="0"/>
                    <a:pt x="1100596" y="28202"/>
                    <a:pt x="1100596" y="62990"/>
                  </a:cubicBezTo>
                  <a:lnTo>
                    <a:pt x="1100596" y="1404216"/>
                  </a:lnTo>
                  <a:cubicBezTo>
                    <a:pt x="1100596" y="1439005"/>
                    <a:pt x="1072395" y="1467206"/>
                    <a:pt x="1037606" y="1467206"/>
                  </a:cubicBezTo>
                  <a:lnTo>
                    <a:pt x="62990" y="1467206"/>
                  </a:lnTo>
                  <a:cubicBezTo>
                    <a:pt x="28202" y="1467206"/>
                    <a:pt x="0" y="1439005"/>
                    <a:pt x="0" y="1404216"/>
                  </a:cubicBezTo>
                  <a:lnTo>
                    <a:pt x="0" y="62990"/>
                  </a:lnTo>
                  <a:cubicBezTo>
                    <a:pt x="0" y="28202"/>
                    <a:pt x="28202" y="0"/>
                    <a:pt x="62990" y="0"/>
                  </a:cubicBezTo>
                  <a:close/>
                </a:path>
              </a:pathLst>
            </a:custGeom>
            <a:solidFill>
              <a:srgbClr val="CADDFF"/>
            </a:solidFill>
            <a:ln w="19050" cap="rnd">
              <a:solidFill>
                <a:srgbClr val="000000"/>
              </a:solidFill>
              <a:prstDash val="solid"/>
              <a:round/>
            </a:ln>
          </p:spPr>
        </p:sp>
        <p:sp>
          <p:nvSpPr>
            <p:cNvPr name="TextBox 7" id="7"/>
            <p:cNvSpPr txBox="true"/>
            <p:nvPr/>
          </p:nvSpPr>
          <p:spPr>
            <a:xfrm>
              <a:off x="0" y="-38100"/>
              <a:ext cx="1100596" cy="150530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6671244" y="3687501"/>
            <a:ext cx="4589163" cy="5570799"/>
            <a:chOff x="0" y="0"/>
            <a:chExt cx="1208668" cy="1467206"/>
          </a:xfrm>
        </p:grpSpPr>
        <p:sp>
          <p:nvSpPr>
            <p:cNvPr name="Freeform 9" id="9"/>
            <p:cNvSpPr/>
            <p:nvPr/>
          </p:nvSpPr>
          <p:spPr>
            <a:xfrm flipH="false" flipV="false" rot="0">
              <a:off x="0" y="0"/>
              <a:ext cx="1208668" cy="1467206"/>
            </a:xfrm>
            <a:custGeom>
              <a:avLst/>
              <a:gdLst/>
              <a:ahLst/>
              <a:cxnLst/>
              <a:rect r="r" b="b" t="t" l="l"/>
              <a:pathLst>
                <a:path h="1467206" w="1208668">
                  <a:moveTo>
                    <a:pt x="57358" y="0"/>
                  </a:moveTo>
                  <a:lnTo>
                    <a:pt x="1151310" y="0"/>
                  </a:lnTo>
                  <a:cubicBezTo>
                    <a:pt x="1182988" y="0"/>
                    <a:pt x="1208668" y="25680"/>
                    <a:pt x="1208668" y="57358"/>
                  </a:cubicBezTo>
                  <a:lnTo>
                    <a:pt x="1208668" y="1409848"/>
                  </a:lnTo>
                  <a:cubicBezTo>
                    <a:pt x="1208668" y="1441526"/>
                    <a:pt x="1182988" y="1467206"/>
                    <a:pt x="1151310" y="1467206"/>
                  </a:cubicBezTo>
                  <a:lnTo>
                    <a:pt x="57358" y="1467206"/>
                  </a:lnTo>
                  <a:cubicBezTo>
                    <a:pt x="42146" y="1467206"/>
                    <a:pt x="27556" y="1461163"/>
                    <a:pt x="16800" y="1450407"/>
                  </a:cubicBezTo>
                  <a:cubicBezTo>
                    <a:pt x="6043" y="1439650"/>
                    <a:pt x="0" y="1425061"/>
                    <a:pt x="0" y="1409848"/>
                  </a:cubicBezTo>
                  <a:lnTo>
                    <a:pt x="0" y="57358"/>
                  </a:lnTo>
                  <a:cubicBezTo>
                    <a:pt x="0" y="25680"/>
                    <a:pt x="25680" y="0"/>
                    <a:pt x="57358" y="0"/>
                  </a:cubicBezTo>
                  <a:close/>
                </a:path>
              </a:pathLst>
            </a:custGeom>
            <a:solidFill>
              <a:srgbClr val="CADDFF"/>
            </a:solidFill>
            <a:ln w="19050" cap="rnd">
              <a:solidFill>
                <a:srgbClr val="000000"/>
              </a:solidFill>
              <a:prstDash val="solid"/>
              <a:round/>
            </a:ln>
          </p:spPr>
        </p:sp>
        <p:sp>
          <p:nvSpPr>
            <p:cNvPr name="TextBox 10" id="10"/>
            <p:cNvSpPr txBox="true"/>
            <p:nvPr/>
          </p:nvSpPr>
          <p:spPr>
            <a:xfrm>
              <a:off x="0" y="-38100"/>
              <a:ext cx="1208668" cy="150530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1" id="11"/>
          <p:cNvSpPr txBox="true"/>
          <p:nvPr/>
        </p:nvSpPr>
        <p:spPr>
          <a:xfrm rot="0">
            <a:off x="1998507" y="4143778"/>
            <a:ext cx="3529737" cy="9074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Descriptive Function</a:t>
            </a:r>
          </a:p>
        </p:txBody>
      </p:sp>
      <p:sp>
        <p:nvSpPr>
          <p:cNvPr name="TextBox 12" id="12"/>
          <p:cNvSpPr txBox="true"/>
          <p:nvPr/>
        </p:nvSpPr>
        <p:spPr>
          <a:xfrm rot="0">
            <a:off x="1825905" y="5483374"/>
            <a:ext cx="3702339" cy="2377440"/>
          </a:xfrm>
          <a:prstGeom prst="rect">
            <a:avLst/>
          </a:prstGeom>
        </p:spPr>
        <p:txBody>
          <a:bodyPr anchor="t" rtlCol="false" tIns="0" lIns="0" bIns="0" rIns="0">
            <a:spAutoFit/>
          </a:bodyPr>
          <a:lstStyle/>
          <a:p>
            <a:pPr algn="just" marL="0" indent="0" lvl="0">
              <a:lnSpc>
                <a:spcPts val="3150"/>
              </a:lnSpc>
              <a:spcBef>
                <a:spcPct val="0"/>
              </a:spcBef>
            </a:pPr>
            <a:r>
              <a:rPr lang="en-US" sz="2100">
                <a:solidFill>
                  <a:srgbClr val="000000"/>
                </a:solidFill>
                <a:latin typeface="Montserrat"/>
              </a:rPr>
              <a:t>This function of machine learning system uses the data to learn and explain what has happened in the given situation through a descriptive capability. </a:t>
            </a:r>
          </a:p>
        </p:txBody>
      </p:sp>
      <p:sp>
        <p:nvSpPr>
          <p:cNvPr name="TextBox 13" id="13"/>
          <p:cNvSpPr txBox="true"/>
          <p:nvPr/>
        </p:nvSpPr>
        <p:spPr>
          <a:xfrm rot="0">
            <a:off x="12446433" y="4125998"/>
            <a:ext cx="3598840" cy="4502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Predictive function</a:t>
            </a:r>
          </a:p>
        </p:txBody>
      </p:sp>
      <p:sp>
        <p:nvSpPr>
          <p:cNvPr name="TextBox 14" id="14"/>
          <p:cNvSpPr txBox="true"/>
          <p:nvPr/>
        </p:nvSpPr>
        <p:spPr>
          <a:xfrm rot="0">
            <a:off x="12302064" y="5483374"/>
            <a:ext cx="3743208" cy="2377440"/>
          </a:xfrm>
          <a:prstGeom prst="rect">
            <a:avLst/>
          </a:prstGeom>
        </p:spPr>
        <p:txBody>
          <a:bodyPr anchor="t" rtlCol="false" tIns="0" lIns="0" bIns="0" rIns="0">
            <a:spAutoFit/>
          </a:bodyPr>
          <a:lstStyle/>
          <a:p>
            <a:pPr algn="just" marL="0" indent="0" lvl="0">
              <a:lnSpc>
                <a:spcPts val="3150"/>
              </a:lnSpc>
              <a:spcBef>
                <a:spcPct val="0"/>
              </a:spcBef>
            </a:pPr>
            <a:r>
              <a:rPr lang="en-US" sz="2100">
                <a:solidFill>
                  <a:srgbClr val="000000"/>
                </a:solidFill>
                <a:latin typeface="Montserrat"/>
              </a:rPr>
              <a:t>This feature enables the intelligent systems to project about the future situation. What will happen under the given conditions based on the raw data?</a:t>
            </a:r>
          </a:p>
        </p:txBody>
      </p:sp>
      <p:sp>
        <p:nvSpPr>
          <p:cNvPr name="TextBox 15" id="15"/>
          <p:cNvSpPr txBox="true"/>
          <p:nvPr/>
        </p:nvSpPr>
        <p:spPr>
          <a:xfrm rot="0">
            <a:off x="4656140" y="1416150"/>
            <a:ext cx="8975721" cy="1685848"/>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machine learning activity of function</a:t>
            </a:r>
          </a:p>
        </p:txBody>
      </p:sp>
      <p:sp>
        <p:nvSpPr>
          <p:cNvPr name="TextBox 16" id="16"/>
          <p:cNvSpPr txBox="true"/>
          <p:nvPr/>
        </p:nvSpPr>
        <p:spPr>
          <a:xfrm rot="0">
            <a:off x="5865621" y="4143778"/>
            <a:ext cx="6247436" cy="4502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Perceptive function</a:t>
            </a:r>
          </a:p>
        </p:txBody>
      </p:sp>
      <p:sp>
        <p:nvSpPr>
          <p:cNvPr name="TextBox 17" id="17"/>
          <p:cNvSpPr txBox="true"/>
          <p:nvPr/>
        </p:nvSpPr>
        <p:spPr>
          <a:xfrm rot="0">
            <a:off x="7086191" y="5483374"/>
            <a:ext cx="3840525" cy="3177540"/>
          </a:xfrm>
          <a:prstGeom prst="rect">
            <a:avLst/>
          </a:prstGeom>
        </p:spPr>
        <p:txBody>
          <a:bodyPr anchor="t" rtlCol="false" tIns="0" lIns="0" bIns="0" rIns="0">
            <a:spAutoFit/>
          </a:bodyPr>
          <a:lstStyle/>
          <a:p>
            <a:pPr algn="just" marL="0" indent="0" lvl="0">
              <a:lnSpc>
                <a:spcPts val="3150"/>
              </a:lnSpc>
              <a:spcBef>
                <a:spcPct val="0"/>
              </a:spcBef>
            </a:pPr>
            <a:r>
              <a:rPr lang="en-US" sz="2100">
                <a:solidFill>
                  <a:srgbClr val="000000"/>
                </a:solidFill>
                <a:latin typeface="Montserrat"/>
              </a:rPr>
              <a:t>This capability of machine learning enables the users to get suggestions through the analysis of the data from the machine learning systems about what action is to take in the given situation of the data.</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1127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Audio data annotation is a process of labeling different types of audios with predefined attributes such as names, quality, noises, sound types, frequencies, emotions, and others.</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Audio Data Annotation </a:t>
            </a:r>
          </a:p>
        </p:txBody>
      </p:sp>
      <p:sp>
        <p:nvSpPr>
          <p:cNvPr name="Freeform 7" id="7"/>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3" y="3380700"/>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301081" y="3282969"/>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Sound Labeling</a:t>
            </a:r>
          </a:p>
        </p:txBody>
      </p:sp>
      <p:grpSp>
        <p:nvGrpSpPr>
          <p:cNvPr name="Group 4" id="4"/>
          <p:cNvGrpSpPr/>
          <p:nvPr/>
        </p:nvGrpSpPr>
        <p:grpSpPr>
          <a:xfrm rot="0">
            <a:off x="8117529" y="3380700"/>
            <a:ext cx="927410" cy="9274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6" id="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7" id="7"/>
          <p:cNvSpPr txBox="true"/>
          <p:nvPr/>
        </p:nvSpPr>
        <p:spPr>
          <a:xfrm rot="0">
            <a:off x="8447943" y="3280139"/>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1</a:t>
            </a:r>
          </a:p>
        </p:txBody>
      </p:sp>
      <p:sp>
        <p:nvSpPr>
          <p:cNvPr name="TextBox 8" id="8"/>
          <p:cNvSpPr txBox="true"/>
          <p:nvPr/>
        </p:nvSpPr>
        <p:spPr>
          <a:xfrm rot="0">
            <a:off x="9301081" y="4512915"/>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Event Tracking</a:t>
            </a:r>
          </a:p>
        </p:txBody>
      </p:sp>
      <p:grpSp>
        <p:nvGrpSpPr>
          <p:cNvPr name="Group 9" id="9"/>
          <p:cNvGrpSpPr/>
          <p:nvPr/>
        </p:nvGrpSpPr>
        <p:grpSpPr>
          <a:xfrm rot="0">
            <a:off x="8117529" y="4610647"/>
            <a:ext cx="927410" cy="92741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1" id="1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2" id="12"/>
          <p:cNvSpPr txBox="true"/>
          <p:nvPr/>
        </p:nvSpPr>
        <p:spPr>
          <a:xfrm rot="0">
            <a:off x="8447943" y="4510085"/>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2</a:t>
            </a:r>
          </a:p>
        </p:txBody>
      </p:sp>
      <p:sp>
        <p:nvSpPr>
          <p:cNvPr name="TextBox 13" id="13"/>
          <p:cNvSpPr txBox="true"/>
          <p:nvPr/>
        </p:nvSpPr>
        <p:spPr>
          <a:xfrm rot="0">
            <a:off x="9301081" y="5742862"/>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Speech to Text Transcription</a:t>
            </a:r>
          </a:p>
        </p:txBody>
      </p:sp>
      <p:grpSp>
        <p:nvGrpSpPr>
          <p:cNvPr name="Group 14" id="14"/>
          <p:cNvGrpSpPr/>
          <p:nvPr/>
        </p:nvGrpSpPr>
        <p:grpSpPr>
          <a:xfrm rot="0">
            <a:off x="8117529" y="5840593"/>
            <a:ext cx="927410" cy="9274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6" id="1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7" id="17"/>
          <p:cNvSpPr txBox="true"/>
          <p:nvPr/>
        </p:nvSpPr>
        <p:spPr>
          <a:xfrm rot="0">
            <a:off x="8447943" y="5740032"/>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3</a:t>
            </a:r>
          </a:p>
        </p:txBody>
      </p:sp>
      <p:sp>
        <p:nvSpPr>
          <p:cNvPr name="TextBox 18" id="18"/>
          <p:cNvSpPr txBox="true"/>
          <p:nvPr/>
        </p:nvSpPr>
        <p:spPr>
          <a:xfrm rot="0">
            <a:off x="9301081" y="6972808"/>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Audio Classification</a:t>
            </a:r>
          </a:p>
        </p:txBody>
      </p:sp>
      <p:grpSp>
        <p:nvGrpSpPr>
          <p:cNvPr name="Group 19" id="19"/>
          <p:cNvGrpSpPr/>
          <p:nvPr/>
        </p:nvGrpSpPr>
        <p:grpSpPr>
          <a:xfrm rot="0">
            <a:off x="8117529" y="7070539"/>
            <a:ext cx="927410" cy="92741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2" id="22"/>
          <p:cNvSpPr txBox="true"/>
          <p:nvPr/>
        </p:nvSpPr>
        <p:spPr>
          <a:xfrm rot="0">
            <a:off x="8447943" y="6969978"/>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4</a:t>
            </a:r>
          </a:p>
        </p:txBody>
      </p:sp>
      <p:sp>
        <p:nvSpPr>
          <p:cNvPr name="TextBox 23" id="23"/>
          <p:cNvSpPr txBox="true"/>
          <p:nvPr/>
        </p:nvSpPr>
        <p:spPr>
          <a:xfrm rot="0">
            <a:off x="9301081" y="8202754"/>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Multi-labeling</a:t>
            </a:r>
          </a:p>
        </p:txBody>
      </p:sp>
      <p:grpSp>
        <p:nvGrpSpPr>
          <p:cNvPr name="Group 24" id="24"/>
          <p:cNvGrpSpPr/>
          <p:nvPr/>
        </p:nvGrpSpPr>
        <p:grpSpPr>
          <a:xfrm rot="0">
            <a:off x="8117529" y="8300486"/>
            <a:ext cx="927410" cy="92741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6" id="2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7" id="27"/>
          <p:cNvSpPr txBox="true"/>
          <p:nvPr/>
        </p:nvSpPr>
        <p:spPr>
          <a:xfrm rot="0">
            <a:off x="8447943" y="8199924"/>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5</a:t>
            </a:r>
          </a:p>
        </p:txBody>
      </p:sp>
      <p:sp>
        <p:nvSpPr>
          <p:cNvPr name="TextBox 28" id="28"/>
          <p:cNvSpPr txBox="true"/>
          <p:nvPr/>
        </p:nvSpPr>
        <p:spPr>
          <a:xfrm rot="0">
            <a:off x="1531449" y="1770602"/>
            <a:ext cx="14944985" cy="1610098"/>
          </a:xfrm>
          <a:prstGeom prst="rect">
            <a:avLst/>
          </a:prstGeom>
        </p:spPr>
        <p:txBody>
          <a:bodyPr anchor="t" rtlCol="false" tIns="0" lIns="0" bIns="0" rIns="0">
            <a:spAutoFit/>
          </a:bodyPr>
          <a:lstStyle/>
          <a:p>
            <a:pPr algn="ctr" marL="0" indent="0" lvl="0">
              <a:lnSpc>
                <a:spcPts val="12475"/>
              </a:lnSpc>
              <a:spcBef>
                <a:spcPct val="0"/>
              </a:spcBef>
            </a:pPr>
            <a:r>
              <a:rPr lang="en-US" sz="10396">
                <a:solidFill>
                  <a:srgbClr val="000000"/>
                </a:solidFill>
                <a:latin typeface="Bebas Neue Bold"/>
              </a:rPr>
              <a:t>Audio Data Annotation</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1127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Video annotation is a process in which the video clips are tagged or labeled frame-by-frame to generate a training dataset for machine learning and deep learning projects. </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Video Data Annotation</a:t>
            </a:r>
          </a:p>
        </p:txBody>
      </p:sp>
      <p:sp>
        <p:nvSpPr>
          <p:cNvPr name="Freeform 7" id="7"/>
          <p:cNvSpPr/>
          <p:nvPr/>
        </p:nvSpPr>
        <p:spPr>
          <a:xfrm flipH="false" flipV="false" rot="0">
            <a:off x="9731067" y="1381395"/>
            <a:ext cx="7463975" cy="7539369"/>
          </a:xfrm>
          <a:custGeom>
            <a:avLst/>
            <a:gdLst/>
            <a:ahLst/>
            <a:cxnLst/>
            <a:rect r="r" b="b" t="t" l="l"/>
            <a:pathLst>
              <a:path h="7539369" w="7463975">
                <a:moveTo>
                  <a:pt x="0" y="0"/>
                </a:moveTo>
                <a:lnTo>
                  <a:pt x="7463976" y="0"/>
                </a:lnTo>
                <a:lnTo>
                  <a:pt x="7463976" y="7539369"/>
                </a:lnTo>
                <a:lnTo>
                  <a:pt x="0" y="7539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3" y="3380700"/>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301081" y="3313373"/>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Key Points Annotation/Landmarks</a:t>
            </a:r>
          </a:p>
        </p:txBody>
      </p:sp>
      <p:grpSp>
        <p:nvGrpSpPr>
          <p:cNvPr name="Group 4" id="4"/>
          <p:cNvGrpSpPr/>
          <p:nvPr/>
        </p:nvGrpSpPr>
        <p:grpSpPr>
          <a:xfrm rot="0">
            <a:off x="8117529" y="3411104"/>
            <a:ext cx="927410" cy="9274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6" id="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7" id="7"/>
          <p:cNvSpPr txBox="true"/>
          <p:nvPr/>
        </p:nvSpPr>
        <p:spPr>
          <a:xfrm rot="0">
            <a:off x="8447943" y="3310543"/>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1</a:t>
            </a:r>
          </a:p>
        </p:txBody>
      </p:sp>
      <p:sp>
        <p:nvSpPr>
          <p:cNvPr name="TextBox 8" id="8"/>
          <p:cNvSpPr txBox="true"/>
          <p:nvPr/>
        </p:nvSpPr>
        <p:spPr>
          <a:xfrm rot="0">
            <a:off x="9301081" y="4543319"/>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Object Localization</a:t>
            </a:r>
          </a:p>
        </p:txBody>
      </p:sp>
      <p:grpSp>
        <p:nvGrpSpPr>
          <p:cNvPr name="Group 9" id="9"/>
          <p:cNvGrpSpPr/>
          <p:nvPr/>
        </p:nvGrpSpPr>
        <p:grpSpPr>
          <a:xfrm rot="0">
            <a:off x="8117529" y="4641050"/>
            <a:ext cx="927410" cy="92741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1" id="1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2" id="12"/>
          <p:cNvSpPr txBox="true"/>
          <p:nvPr/>
        </p:nvSpPr>
        <p:spPr>
          <a:xfrm rot="0">
            <a:off x="8447943" y="4540489"/>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2</a:t>
            </a:r>
          </a:p>
        </p:txBody>
      </p:sp>
      <p:sp>
        <p:nvSpPr>
          <p:cNvPr name="TextBox 13" id="13"/>
          <p:cNvSpPr txBox="true"/>
          <p:nvPr/>
        </p:nvSpPr>
        <p:spPr>
          <a:xfrm rot="0">
            <a:off x="9301081" y="5773265"/>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Object Tracking</a:t>
            </a:r>
          </a:p>
        </p:txBody>
      </p:sp>
      <p:grpSp>
        <p:nvGrpSpPr>
          <p:cNvPr name="Group 14" id="14"/>
          <p:cNvGrpSpPr/>
          <p:nvPr/>
        </p:nvGrpSpPr>
        <p:grpSpPr>
          <a:xfrm rot="0">
            <a:off x="8117529" y="5870997"/>
            <a:ext cx="927410" cy="9274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6" id="1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7" id="17"/>
          <p:cNvSpPr txBox="true"/>
          <p:nvPr/>
        </p:nvSpPr>
        <p:spPr>
          <a:xfrm rot="0">
            <a:off x="8447943" y="5770435"/>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3</a:t>
            </a:r>
          </a:p>
        </p:txBody>
      </p:sp>
      <p:sp>
        <p:nvSpPr>
          <p:cNvPr name="TextBox 18" id="18"/>
          <p:cNvSpPr txBox="true"/>
          <p:nvPr/>
        </p:nvSpPr>
        <p:spPr>
          <a:xfrm rot="0">
            <a:off x="9301081" y="7003212"/>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Gradient Boosting</a:t>
            </a:r>
          </a:p>
        </p:txBody>
      </p:sp>
      <p:grpSp>
        <p:nvGrpSpPr>
          <p:cNvPr name="Group 19" id="19"/>
          <p:cNvGrpSpPr/>
          <p:nvPr/>
        </p:nvGrpSpPr>
        <p:grpSpPr>
          <a:xfrm rot="0">
            <a:off x="8117529" y="7100943"/>
            <a:ext cx="927410" cy="92741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2" id="22"/>
          <p:cNvSpPr txBox="true"/>
          <p:nvPr/>
        </p:nvSpPr>
        <p:spPr>
          <a:xfrm rot="0">
            <a:off x="8447943" y="7000382"/>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4</a:t>
            </a:r>
          </a:p>
        </p:txBody>
      </p:sp>
      <p:sp>
        <p:nvSpPr>
          <p:cNvPr name="TextBox 23" id="23"/>
          <p:cNvSpPr txBox="true"/>
          <p:nvPr/>
        </p:nvSpPr>
        <p:spPr>
          <a:xfrm rot="0">
            <a:off x="1531449" y="1770602"/>
            <a:ext cx="14668713" cy="1610098"/>
          </a:xfrm>
          <a:prstGeom prst="rect">
            <a:avLst/>
          </a:prstGeom>
        </p:spPr>
        <p:txBody>
          <a:bodyPr anchor="t" rtlCol="false" tIns="0" lIns="0" bIns="0" rIns="0">
            <a:spAutoFit/>
          </a:bodyPr>
          <a:lstStyle/>
          <a:p>
            <a:pPr algn="ctr" marL="0" indent="0" lvl="0">
              <a:lnSpc>
                <a:spcPts val="12475"/>
              </a:lnSpc>
              <a:spcBef>
                <a:spcPct val="0"/>
              </a:spcBef>
            </a:pPr>
            <a:r>
              <a:rPr lang="en-US" sz="10396">
                <a:solidFill>
                  <a:srgbClr val="000000"/>
                </a:solidFill>
                <a:latin typeface="Bebas Neue Bold"/>
              </a:rPr>
              <a:t>Video Data Annotation</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1075" y="3206013"/>
            <a:ext cx="3451574" cy="845380"/>
            <a:chOff x="0" y="0"/>
            <a:chExt cx="909057" cy="222651"/>
          </a:xfrm>
        </p:grpSpPr>
        <p:sp>
          <p:nvSpPr>
            <p:cNvPr name="Freeform 3" id="3"/>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4" id="4"/>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741075" y="4403468"/>
            <a:ext cx="3451574" cy="845380"/>
            <a:chOff x="0" y="0"/>
            <a:chExt cx="909057" cy="222651"/>
          </a:xfrm>
        </p:grpSpPr>
        <p:sp>
          <p:nvSpPr>
            <p:cNvPr name="Freeform 6" id="6"/>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7" id="7"/>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741075" y="5600922"/>
            <a:ext cx="3451574" cy="845380"/>
            <a:chOff x="0" y="0"/>
            <a:chExt cx="909057" cy="222651"/>
          </a:xfrm>
        </p:grpSpPr>
        <p:sp>
          <p:nvSpPr>
            <p:cNvPr name="Freeform 9" id="9"/>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0" id="10"/>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741075" y="6798377"/>
            <a:ext cx="3451574" cy="845380"/>
            <a:chOff x="0" y="0"/>
            <a:chExt cx="909057" cy="222651"/>
          </a:xfrm>
        </p:grpSpPr>
        <p:sp>
          <p:nvSpPr>
            <p:cNvPr name="Freeform 12" id="12"/>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3" id="13"/>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3095350" y="3206013"/>
            <a:ext cx="3451574" cy="845380"/>
            <a:chOff x="0" y="0"/>
            <a:chExt cx="909057" cy="222651"/>
          </a:xfrm>
        </p:grpSpPr>
        <p:sp>
          <p:nvSpPr>
            <p:cNvPr name="Freeform 15" id="15"/>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6" id="16"/>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13095350" y="4403468"/>
            <a:ext cx="3451574" cy="845380"/>
            <a:chOff x="0" y="0"/>
            <a:chExt cx="909057" cy="222651"/>
          </a:xfrm>
        </p:grpSpPr>
        <p:sp>
          <p:nvSpPr>
            <p:cNvPr name="Freeform 18" id="18"/>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9" id="19"/>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0" id="20"/>
          <p:cNvGrpSpPr/>
          <p:nvPr/>
        </p:nvGrpSpPr>
        <p:grpSpPr>
          <a:xfrm rot="0">
            <a:off x="13095350" y="5600922"/>
            <a:ext cx="3451574" cy="845380"/>
            <a:chOff x="0" y="0"/>
            <a:chExt cx="909057" cy="222651"/>
          </a:xfrm>
        </p:grpSpPr>
        <p:sp>
          <p:nvSpPr>
            <p:cNvPr name="Freeform 21" id="21"/>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22" id="22"/>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3" id="23"/>
          <p:cNvGrpSpPr/>
          <p:nvPr/>
        </p:nvGrpSpPr>
        <p:grpSpPr>
          <a:xfrm rot="0">
            <a:off x="13095350" y="6798377"/>
            <a:ext cx="3451574" cy="845380"/>
            <a:chOff x="0" y="0"/>
            <a:chExt cx="909057" cy="222651"/>
          </a:xfrm>
        </p:grpSpPr>
        <p:sp>
          <p:nvSpPr>
            <p:cNvPr name="Freeform 24" id="24"/>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25" id="25"/>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6" id="26"/>
          <p:cNvSpPr/>
          <p:nvPr/>
        </p:nvSpPr>
        <p:spPr>
          <a:xfrm flipH="false" flipV="false" rot="0">
            <a:off x="5879956" y="2642525"/>
            <a:ext cx="6528087" cy="6373045"/>
          </a:xfrm>
          <a:custGeom>
            <a:avLst/>
            <a:gdLst/>
            <a:ahLst/>
            <a:cxnLst/>
            <a:rect r="r" b="b" t="t" l="l"/>
            <a:pathLst>
              <a:path h="6373045" w="6528087">
                <a:moveTo>
                  <a:pt x="0" y="0"/>
                </a:moveTo>
                <a:lnTo>
                  <a:pt x="6528088" y="0"/>
                </a:lnTo>
                <a:lnTo>
                  <a:pt x="6528088" y="6373045"/>
                </a:lnTo>
                <a:lnTo>
                  <a:pt x="0" y="63730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3810389" y="1416150"/>
            <a:ext cx="10667221" cy="866698"/>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uses of machine language</a:t>
            </a:r>
          </a:p>
        </p:txBody>
      </p:sp>
      <p:sp>
        <p:nvSpPr>
          <p:cNvPr name="TextBox 28" id="28"/>
          <p:cNvSpPr txBox="true"/>
          <p:nvPr/>
        </p:nvSpPr>
        <p:spPr>
          <a:xfrm rot="0">
            <a:off x="2138046" y="3472239"/>
            <a:ext cx="265763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Big Data</a:t>
            </a:r>
          </a:p>
        </p:txBody>
      </p:sp>
      <p:sp>
        <p:nvSpPr>
          <p:cNvPr name="TextBox 29" id="29"/>
          <p:cNvSpPr txBox="true"/>
          <p:nvPr/>
        </p:nvSpPr>
        <p:spPr>
          <a:xfrm rot="0">
            <a:off x="1896403" y="4669693"/>
            <a:ext cx="3140918"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Cybersecurity</a:t>
            </a:r>
          </a:p>
        </p:txBody>
      </p:sp>
      <p:sp>
        <p:nvSpPr>
          <p:cNvPr name="TextBox 30" id="30"/>
          <p:cNvSpPr txBox="true"/>
          <p:nvPr/>
        </p:nvSpPr>
        <p:spPr>
          <a:xfrm rot="0">
            <a:off x="2138046" y="5695698"/>
            <a:ext cx="2657633" cy="6939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Business Intelligence</a:t>
            </a:r>
          </a:p>
        </p:txBody>
      </p:sp>
      <p:sp>
        <p:nvSpPr>
          <p:cNvPr name="TextBox 31" id="31"/>
          <p:cNvSpPr txBox="true"/>
          <p:nvPr/>
        </p:nvSpPr>
        <p:spPr>
          <a:xfrm rot="0">
            <a:off x="1896403" y="7064602"/>
            <a:ext cx="3140918"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Automobiles</a:t>
            </a:r>
          </a:p>
        </p:txBody>
      </p:sp>
      <p:sp>
        <p:nvSpPr>
          <p:cNvPr name="TextBox 32" id="32"/>
          <p:cNvSpPr txBox="true"/>
          <p:nvPr/>
        </p:nvSpPr>
        <p:spPr>
          <a:xfrm rot="0">
            <a:off x="13302459" y="3472239"/>
            <a:ext cx="3037357"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Data Analytics</a:t>
            </a:r>
          </a:p>
        </p:txBody>
      </p:sp>
      <p:sp>
        <p:nvSpPr>
          <p:cNvPr name="TextBox 33" id="33"/>
          <p:cNvSpPr txBox="true"/>
          <p:nvPr/>
        </p:nvSpPr>
        <p:spPr>
          <a:xfrm rot="0">
            <a:off x="13302459" y="4669693"/>
            <a:ext cx="3037357"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Digital Marketing</a:t>
            </a:r>
          </a:p>
        </p:txBody>
      </p:sp>
      <p:sp>
        <p:nvSpPr>
          <p:cNvPr name="TextBox 34" id="34"/>
          <p:cNvSpPr txBox="true"/>
          <p:nvPr/>
        </p:nvSpPr>
        <p:spPr>
          <a:xfrm rot="0">
            <a:off x="13302459" y="5695698"/>
            <a:ext cx="3037357" cy="6939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Process Automation</a:t>
            </a:r>
          </a:p>
        </p:txBody>
      </p:sp>
      <p:sp>
        <p:nvSpPr>
          <p:cNvPr name="TextBox 35" id="35"/>
          <p:cNvSpPr txBox="true"/>
          <p:nvPr/>
        </p:nvSpPr>
        <p:spPr>
          <a:xfrm rot="0">
            <a:off x="13492321" y="7064602"/>
            <a:ext cx="265763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e-Commerce</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2065020"/>
          </a:xfrm>
          <a:prstGeom prst="rect">
            <a:avLst/>
          </a:prstGeom>
        </p:spPr>
        <p:txBody>
          <a:bodyPr anchor="t" rtlCol="false" tIns="0" lIns="0" bIns="0" rIns="0">
            <a:spAutoFit/>
          </a:bodyPr>
          <a:lstStyle/>
          <a:p>
            <a:pPr>
              <a:lnSpc>
                <a:spcPts val="4199"/>
              </a:lnSpc>
            </a:pPr>
          </a:p>
          <a:p>
            <a:pPr>
              <a:lnSpc>
                <a:spcPts val="4199"/>
              </a:lnSpc>
            </a:pPr>
            <a:r>
              <a:rPr lang="en-US" sz="2799">
                <a:solidFill>
                  <a:srgbClr val="000000"/>
                </a:solidFill>
                <a:latin typeface="Montserrat Classic"/>
              </a:rPr>
              <a:t>Positive Impact</a:t>
            </a:r>
          </a:p>
          <a:p>
            <a:pPr>
              <a:lnSpc>
                <a:spcPts val="4199"/>
              </a:lnSpc>
            </a:pPr>
          </a:p>
          <a:p>
            <a:pPr algn="l" marL="0" indent="0" lvl="0">
              <a:lnSpc>
                <a:spcPts val="4199"/>
              </a:lnSpc>
              <a:spcBef>
                <a:spcPct val="0"/>
              </a:spcBef>
            </a:pPr>
            <a:r>
              <a:rPr lang="en-US" sz="2799">
                <a:solidFill>
                  <a:srgbClr val="000000"/>
                </a:solidFill>
                <a:latin typeface="Montserrat Classic"/>
              </a:rPr>
              <a:t>Negative Impact</a:t>
            </a:r>
          </a:p>
        </p:txBody>
      </p:sp>
      <p:sp>
        <p:nvSpPr>
          <p:cNvPr name="TextBox 6" id="6"/>
          <p:cNvSpPr txBox="true"/>
          <p:nvPr/>
        </p:nvSpPr>
        <p:spPr>
          <a:xfrm rot="0">
            <a:off x="1584164" y="2168741"/>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Impact of Machine Learning on Cybersecurity </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752776" y="3879564"/>
            <a:ext cx="7194594" cy="2804098"/>
          </a:xfrm>
          <a:prstGeom prst="rect">
            <a:avLst/>
          </a:prstGeom>
        </p:spPr>
        <p:txBody>
          <a:bodyPr anchor="t" rtlCol="false" tIns="0" lIns="0" bIns="0" rIns="0">
            <a:spAutoFit/>
          </a:bodyPr>
          <a:lstStyle/>
          <a:p>
            <a:pPr>
              <a:lnSpc>
                <a:spcPts val="10588"/>
              </a:lnSpc>
            </a:pPr>
            <a:r>
              <a:rPr lang="en-US" sz="11264">
                <a:solidFill>
                  <a:srgbClr val="000000"/>
                </a:solidFill>
                <a:latin typeface="Bebas Neue Bold"/>
              </a:rPr>
              <a:t>THANK YOU FOR LISTENING!</a:t>
            </a:r>
          </a:p>
        </p:txBody>
      </p:sp>
      <p:sp>
        <p:nvSpPr>
          <p:cNvPr name="Freeform 6" id="6"/>
          <p:cNvSpPr/>
          <p:nvPr/>
        </p:nvSpPr>
        <p:spPr>
          <a:xfrm flipH="false" flipV="false" rot="0">
            <a:off x="1275495" y="1063912"/>
            <a:ext cx="7868505" cy="8159176"/>
          </a:xfrm>
          <a:custGeom>
            <a:avLst/>
            <a:gdLst/>
            <a:ahLst/>
            <a:cxnLst/>
            <a:rect r="r" b="b" t="t" l="l"/>
            <a:pathLst>
              <a:path h="8159176" w="7868505">
                <a:moveTo>
                  <a:pt x="0" y="0"/>
                </a:moveTo>
                <a:lnTo>
                  <a:pt x="7868505" y="0"/>
                </a:lnTo>
                <a:lnTo>
                  <a:pt x="7868505" y="8159176"/>
                </a:lnTo>
                <a:lnTo>
                  <a:pt x="0" y="8159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01536" y="3687501"/>
            <a:ext cx="4264085" cy="5570799"/>
            <a:chOff x="0" y="0"/>
            <a:chExt cx="1123051" cy="1467206"/>
          </a:xfrm>
        </p:grpSpPr>
        <p:sp>
          <p:nvSpPr>
            <p:cNvPr name="Freeform 3" id="3"/>
            <p:cNvSpPr/>
            <p:nvPr/>
          </p:nvSpPr>
          <p:spPr>
            <a:xfrm flipH="false" flipV="false" rot="0">
              <a:off x="0" y="0"/>
              <a:ext cx="1123051" cy="1467206"/>
            </a:xfrm>
            <a:custGeom>
              <a:avLst/>
              <a:gdLst/>
              <a:ahLst/>
              <a:cxnLst/>
              <a:rect r="r" b="b" t="t" l="l"/>
              <a:pathLst>
                <a:path h="1467206" w="1123051">
                  <a:moveTo>
                    <a:pt x="61731" y="0"/>
                  </a:moveTo>
                  <a:lnTo>
                    <a:pt x="1061321" y="0"/>
                  </a:lnTo>
                  <a:cubicBezTo>
                    <a:pt x="1077693" y="0"/>
                    <a:pt x="1093394" y="6504"/>
                    <a:pt x="1104971" y="18081"/>
                  </a:cubicBezTo>
                  <a:cubicBezTo>
                    <a:pt x="1116548" y="29657"/>
                    <a:pt x="1123051" y="45359"/>
                    <a:pt x="1123051" y="61731"/>
                  </a:cubicBezTo>
                  <a:lnTo>
                    <a:pt x="1123051" y="1405476"/>
                  </a:lnTo>
                  <a:cubicBezTo>
                    <a:pt x="1123051" y="1421848"/>
                    <a:pt x="1116548" y="1437549"/>
                    <a:pt x="1104971" y="1449126"/>
                  </a:cubicBezTo>
                  <a:cubicBezTo>
                    <a:pt x="1093394" y="1460703"/>
                    <a:pt x="1077693" y="1467206"/>
                    <a:pt x="1061321" y="1467206"/>
                  </a:cubicBezTo>
                  <a:lnTo>
                    <a:pt x="61731" y="1467206"/>
                  </a:lnTo>
                  <a:cubicBezTo>
                    <a:pt x="45359" y="1467206"/>
                    <a:pt x="29657" y="1460703"/>
                    <a:pt x="18081" y="1449126"/>
                  </a:cubicBezTo>
                  <a:cubicBezTo>
                    <a:pt x="6504" y="1437549"/>
                    <a:pt x="0" y="1421848"/>
                    <a:pt x="0" y="1405476"/>
                  </a:cubicBezTo>
                  <a:lnTo>
                    <a:pt x="0" y="61731"/>
                  </a:lnTo>
                  <a:cubicBezTo>
                    <a:pt x="0" y="45359"/>
                    <a:pt x="6504" y="29657"/>
                    <a:pt x="18081" y="18081"/>
                  </a:cubicBezTo>
                  <a:cubicBezTo>
                    <a:pt x="29657" y="6504"/>
                    <a:pt x="45359" y="0"/>
                    <a:pt x="61731" y="0"/>
                  </a:cubicBezTo>
                  <a:close/>
                </a:path>
              </a:pathLst>
            </a:custGeom>
            <a:solidFill>
              <a:srgbClr val="CADDFF"/>
            </a:solidFill>
            <a:ln w="19050" cap="rnd">
              <a:solidFill>
                <a:srgbClr val="000000"/>
              </a:solidFill>
              <a:prstDash val="solid"/>
              <a:round/>
            </a:ln>
          </p:spPr>
        </p:sp>
        <p:sp>
          <p:nvSpPr>
            <p:cNvPr name="TextBox 4" id="4"/>
            <p:cNvSpPr txBox="true"/>
            <p:nvPr/>
          </p:nvSpPr>
          <p:spPr>
            <a:xfrm>
              <a:off x="0" y="-38100"/>
              <a:ext cx="1123051" cy="150530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2070031" y="3687501"/>
            <a:ext cx="4178826" cy="5570799"/>
            <a:chOff x="0" y="0"/>
            <a:chExt cx="1100596" cy="1467206"/>
          </a:xfrm>
        </p:grpSpPr>
        <p:sp>
          <p:nvSpPr>
            <p:cNvPr name="Freeform 6" id="6"/>
            <p:cNvSpPr/>
            <p:nvPr/>
          </p:nvSpPr>
          <p:spPr>
            <a:xfrm flipH="false" flipV="false" rot="0">
              <a:off x="0" y="0"/>
              <a:ext cx="1100596" cy="1467206"/>
            </a:xfrm>
            <a:custGeom>
              <a:avLst/>
              <a:gdLst/>
              <a:ahLst/>
              <a:cxnLst/>
              <a:rect r="r" b="b" t="t" l="l"/>
              <a:pathLst>
                <a:path h="1467206" w="1100596">
                  <a:moveTo>
                    <a:pt x="62990" y="0"/>
                  </a:moveTo>
                  <a:lnTo>
                    <a:pt x="1037606" y="0"/>
                  </a:lnTo>
                  <a:cubicBezTo>
                    <a:pt x="1072395" y="0"/>
                    <a:pt x="1100596" y="28202"/>
                    <a:pt x="1100596" y="62990"/>
                  </a:cubicBezTo>
                  <a:lnTo>
                    <a:pt x="1100596" y="1404216"/>
                  </a:lnTo>
                  <a:cubicBezTo>
                    <a:pt x="1100596" y="1439005"/>
                    <a:pt x="1072395" y="1467206"/>
                    <a:pt x="1037606" y="1467206"/>
                  </a:cubicBezTo>
                  <a:lnTo>
                    <a:pt x="62990" y="1467206"/>
                  </a:lnTo>
                  <a:cubicBezTo>
                    <a:pt x="28202" y="1467206"/>
                    <a:pt x="0" y="1439005"/>
                    <a:pt x="0" y="1404216"/>
                  </a:cubicBezTo>
                  <a:lnTo>
                    <a:pt x="0" y="62990"/>
                  </a:lnTo>
                  <a:cubicBezTo>
                    <a:pt x="0" y="28202"/>
                    <a:pt x="28202" y="0"/>
                    <a:pt x="62990" y="0"/>
                  </a:cubicBezTo>
                  <a:close/>
                </a:path>
              </a:pathLst>
            </a:custGeom>
            <a:solidFill>
              <a:srgbClr val="CADDFF"/>
            </a:solidFill>
            <a:ln w="19050" cap="rnd">
              <a:solidFill>
                <a:srgbClr val="000000"/>
              </a:solidFill>
              <a:prstDash val="solid"/>
              <a:round/>
            </a:ln>
          </p:spPr>
        </p:sp>
        <p:sp>
          <p:nvSpPr>
            <p:cNvPr name="TextBox 7" id="7"/>
            <p:cNvSpPr txBox="true"/>
            <p:nvPr/>
          </p:nvSpPr>
          <p:spPr>
            <a:xfrm>
              <a:off x="0" y="-38100"/>
              <a:ext cx="1100596" cy="150530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6671244" y="3687501"/>
            <a:ext cx="4589163" cy="5570799"/>
            <a:chOff x="0" y="0"/>
            <a:chExt cx="1208668" cy="1467206"/>
          </a:xfrm>
        </p:grpSpPr>
        <p:sp>
          <p:nvSpPr>
            <p:cNvPr name="Freeform 9" id="9"/>
            <p:cNvSpPr/>
            <p:nvPr/>
          </p:nvSpPr>
          <p:spPr>
            <a:xfrm flipH="false" flipV="false" rot="0">
              <a:off x="0" y="0"/>
              <a:ext cx="1208668" cy="1467206"/>
            </a:xfrm>
            <a:custGeom>
              <a:avLst/>
              <a:gdLst/>
              <a:ahLst/>
              <a:cxnLst/>
              <a:rect r="r" b="b" t="t" l="l"/>
              <a:pathLst>
                <a:path h="1467206" w="1208668">
                  <a:moveTo>
                    <a:pt x="57358" y="0"/>
                  </a:moveTo>
                  <a:lnTo>
                    <a:pt x="1151310" y="0"/>
                  </a:lnTo>
                  <a:cubicBezTo>
                    <a:pt x="1182988" y="0"/>
                    <a:pt x="1208668" y="25680"/>
                    <a:pt x="1208668" y="57358"/>
                  </a:cubicBezTo>
                  <a:lnTo>
                    <a:pt x="1208668" y="1409848"/>
                  </a:lnTo>
                  <a:cubicBezTo>
                    <a:pt x="1208668" y="1441526"/>
                    <a:pt x="1182988" y="1467206"/>
                    <a:pt x="1151310" y="1467206"/>
                  </a:cubicBezTo>
                  <a:lnTo>
                    <a:pt x="57358" y="1467206"/>
                  </a:lnTo>
                  <a:cubicBezTo>
                    <a:pt x="42146" y="1467206"/>
                    <a:pt x="27556" y="1461163"/>
                    <a:pt x="16800" y="1450407"/>
                  </a:cubicBezTo>
                  <a:cubicBezTo>
                    <a:pt x="6043" y="1439650"/>
                    <a:pt x="0" y="1425061"/>
                    <a:pt x="0" y="1409848"/>
                  </a:cubicBezTo>
                  <a:lnTo>
                    <a:pt x="0" y="57358"/>
                  </a:lnTo>
                  <a:cubicBezTo>
                    <a:pt x="0" y="25680"/>
                    <a:pt x="25680" y="0"/>
                    <a:pt x="57358" y="0"/>
                  </a:cubicBezTo>
                  <a:close/>
                </a:path>
              </a:pathLst>
            </a:custGeom>
            <a:solidFill>
              <a:srgbClr val="CADDFF"/>
            </a:solidFill>
            <a:ln w="19050" cap="rnd">
              <a:solidFill>
                <a:srgbClr val="000000"/>
              </a:solidFill>
              <a:prstDash val="solid"/>
              <a:round/>
            </a:ln>
          </p:spPr>
        </p:sp>
        <p:sp>
          <p:nvSpPr>
            <p:cNvPr name="TextBox 10" id="10"/>
            <p:cNvSpPr txBox="true"/>
            <p:nvPr/>
          </p:nvSpPr>
          <p:spPr>
            <a:xfrm>
              <a:off x="0" y="-38100"/>
              <a:ext cx="1208668" cy="150530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1" id="11"/>
          <p:cNvSpPr txBox="true"/>
          <p:nvPr/>
        </p:nvSpPr>
        <p:spPr>
          <a:xfrm rot="0">
            <a:off x="1998507" y="4143778"/>
            <a:ext cx="3529737" cy="4502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Decision process</a:t>
            </a:r>
          </a:p>
        </p:txBody>
      </p:sp>
      <p:sp>
        <p:nvSpPr>
          <p:cNvPr name="TextBox 12" id="12"/>
          <p:cNvSpPr txBox="true"/>
          <p:nvPr/>
        </p:nvSpPr>
        <p:spPr>
          <a:xfrm rot="0">
            <a:off x="1825905" y="5483374"/>
            <a:ext cx="3702339" cy="1977390"/>
          </a:xfrm>
          <a:prstGeom prst="rect">
            <a:avLst/>
          </a:prstGeom>
        </p:spPr>
        <p:txBody>
          <a:bodyPr anchor="t" rtlCol="false" tIns="0" lIns="0" bIns="0" rIns="0">
            <a:spAutoFit/>
          </a:bodyPr>
          <a:lstStyle/>
          <a:p>
            <a:pPr algn="just" marL="0" indent="0" lvl="0">
              <a:lnSpc>
                <a:spcPts val="3150"/>
              </a:lnSpc>
              <a:spcBef>
                <a:spcPct val="0"/>
              </a:spcBef>
            </a:pPr>
            <a:r>
              <a:rPr lang="en-US" sz="2100">
                <a:solidFill>
                  <a:srgbClr val="000000"/>
                </a:solidFill>
                <a:latin typeface="Montserrat"/>
              </a:rPr>
              <a:t>In this phase, the data is fed to the ML systems in the form of training datasets—either in labeled or unlabeled forms. </a:t>
            </a:r>
          </a:p>
        </p:txBody>
      </p:sp>
      <p:sp>
        <p:nvSpPr>
          <p:cNvPr name="TextBox 13" id="13"/>
          <p:cNvSpPr txBox="true"/>
          <p:nvPr/>
        </p:nvSpPr>
        <p:spPr>
          <a:xfrm rot="0">
            <a:off x="12446433" y="4125998"/>
            <a:ext cx="3598840" cy="9074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Model optimization process</a:t>
            </a:r>
          </a:p>
        </p:txBody>
      </p:sp>
      <p:sp>
        <p:nvSpPr>
          <p:cNvPr name="TextBox 14" id="14"/>
          <p:cNvSpPr txBox="true"/>
          <p:nvPr/>
        </p:nvSpPr>
        <p:spPr>
          <a:xfrm rot="0">
            <a:off x="12302064" y="5483374"/>
            <a:ext cx="3743208" cy="1977390"/>
          </a:xfrm>
          <a:prstGeom prst="rect">
            <a:avLst/>
          </a:prstGeom>
        </p:spPr>
        <p:txBody>
          <a:bodyPr anchor="t" rtlCol="false" tIns="0" lIns="0" bIns="0" rIns="0">
            <a:spAutoFit/>
          </a:bodyPr>
          <a:lstStyle/>
          <a:p>
            <a:pPr algn="just" marL="0" indent="0" lvl="0">
              <a:lnSpc>
                <a:spcPts val="3150"/>
              </a:lnSpc>
              <a:spcBef>
                <a:spcPct val="0"/>
              </a:spcBef>
            </a:pPr>
            <a:r>
              <a:rPr lang="en-US" sz="2100">
                <a:solidFill>
                  <a:srgbClr val="000000"/>
                </a:solidFill>
                <a:latin typeface="Montserrat"/>
              </a:rPr>
              <a:t>This is the last phase of machine learning that continues as the database or knowledgebase of the system increases.</a:t>
            </a:r>
          </a:p>
        </p:txBody>
      </p:sp>
      <p:sp>
        <p:nvSpPr>
          <p:cNvPr name="TextBox 15" id="15"/>
          <p:cNvSpPr txBox="true"/>
          <p:nvPr/>
        </p:nvSpPr>
        <p:spPr>
          <a:xfrm rot="0">
            <a:off x="4656140" y="1416150"/>
            <a:ext cx="8975721" cy="1685848"/>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machine learning activity of function</a:t>
            </a:r>
          </a:p>
        </p:txBody>
      </p:sp>
      <p:sp>
        <p:nvSpPr>
          <p:cNvPr name="TextBox 16" id="16"/>
          <p:cNvSpPr txBox="true"/>
          <p:nvPr/>
        </p:nvSpPr>
        <p:spPr>
          <a:xfrm rot="0">
            <a:off x="5865621" y="4143778"/>
            <a:ext cx="6247436" cy="4502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Error function process</a:t>
            </a:r>
          </a:p>
        </p:txBody>
      </p:sp>
      <p:sp>
        <p:nvSpPr>
          <p:cNvPr name="TextBox 17" id="17"/>
          <p:cNvSpPr txBox="true"/>
          <p:nvPr/>
        </p:nvSpPr>
        <p:spPr>
          <a:xfrm rot="0">
            <a:off x="7086191" y="5483374"/>
            <a:ext cx="3840525" cy="2377440"/>
          </a:xfrm>
          <a:prstGeom prst="rect">
            <a:avLst/>
          </a:prstGeom>
        </p:spPr>
        <p:txBody>
          <a:bodyPr anchor="t" rtlCol="false" tIns="0" lIns="0" bIns="0" rIns="0">
            <a:spAutoFit/>
          </a:bodyPr>
          <a:lstStyle/>
          <a:p>
            <a:pPr algn="just" marL="0" indent="0" lvl="0">
              <a:lnSpc>
                <a:spcPts val="3150"/>
              </a:lnSpc>
              <a:spcBef>
                <a:spcPct val="0"/>
              </a:spcBef>
            </a:pPr>
            <a:r>
              <a:rPr lang="en-US" sz="2100">
                <a:solidFill>
                  <a:srgbClr val="000000"/>
                </a:solidFill>
                <a:latin typeface="Montserrat"/>
              </a:rPr>
              <a:t>In the second phase of the machine learning low, the ML systems will assess the error in the function or outcome if the previous data exists.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3" y="3380700"/>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984618" y="3282969"/>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Supervised Machine Learning </a:t>
            </a:r>
          </a:p>
        </p:txBody>
      </p:sp>
      <p:grpSp>
        <p:nvGrpSpPr>
          <p:cNvPr name="Group 4" id="4"/>
          <p:cNvGrpSpPr/>
          <p:nvPr/>
        </p:nvGrpSpPr>
        <p:grpSpPr>
          <a:xfrm rot="0">
            <a:off x="7801066" y="3380700"/>
            <a:ext cx="927410" cy="9274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6" id="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7" id="7"/>
          <p:cNvSpPr txBox="true"/>
          <p:nvPr/>
        </p:nvSpPr>
        <p:spPr>
          <a:xfrm rot="0">
            <a:off x="8131480" y="3280139"/>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1</a:t>
            </a:r>
          </a:p>
        </p:txBody>
      </p:sp>
      <p:sp>
        <p:nvSpPr>
          <p:cNvPr name="TextBox 8" id="8"/>
          <p:cNvSpPr txBox="true"/>
          <p:nvPr/>
        </p:nvSpPr>
        <p:spPr>
          <a:xfrm rot="0">
            <a:off x="8984618" y="4512915"/>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Unsupervised Machine Learning</a:t>
            </a:r>
          </a:p>
        </p:txBody>
      </p:sp>
      <p:grpSp>
        <p:nvGrpSpPr>
          <p:cNvPr name="Group 9" id="9"/>
          <p:cNvGrpSpPr/>
          <p:nvPr/>
        </p:nvGrpSpPr>
        <p:grpSpPr>
          <a:xfrm rot="0">
            <a:off x="7801066" y="4610647"/>
            <a:ext cx="927410" cy="92741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1" id="1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2" id="12"/>
          <p:cNvSpPr txBox="true"/>
          <p:nvPr/>
        </p:nvSpPr>
        <p:spPr>
          <a:xfrm rot="0">
            <a:off x="8131480" y="4510085"/>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2</a:t>
            </a:r>
          </a:p>
        </p:txBody>
      </p:sp>
      <p:sp>
        <p:nvSpPr>
          <p:cNvPr name="TextBox 13" id="13"/>
          <p:cNvSpPr txBox="true"/>
          <p:nvPr/>
        </p:nvSpPr>
        <p:spPr>
          <a:xfrm rot="0">
            <a:off x="8984618" y="5742862"/>
            <a:ext cx="8274682"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Semi-Supervised Machine Learning</a:t>
            </a:r>
          </a:p>
        </p:txBody>
      </p:sp>
      <p:grpSp>
        <p:nvGrpSpPr>
          <p:cNvPr name="Group 14" id="14"/>
          <p:cNvGrpSpPr/>
          <p:nvPr/>
        </p:nvGrpSpPr>
        <p:grpSpPr>
          <a:xfrm rot="0">
            <a:off x="7801066" y="5840593"/>
            <a:ext cx="927410" cy="9274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6" id="1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7" id="17"/>
          <p:cNvSpPr txBox="true"/>
          <p:nvPr/>
        </p:nvSpPr>
        <p:spPr>
          <a:xfrm rot="0">
            <a:off x="8131480" y="5740032"/>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3</a:t>
            </a:r>
          </a:p>
        </p:txBody>
      </p:sp>
      <p:sp>
        <p:nvSpPr>
          <p:cNvPr name="TextBox 18" id="18"/>
          <p:cNvSpPr txBox="true"/>
          <p:nvPr/>
        </p:nvSpPr>
        <p:spPr>
          <a:xfrm rot="0">
            <a:off x="8984618" y="6972808"/>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Reinforcement Machine Learning</a:t>
            </a:r>
          </a:p>
        </p:txBody>
      </p:sp>
      <p:grpSp>
        <p:nvGrpSpPr>
          <p:cNvPr name="Group 19" id="19"/>
          <p:cNvGrpSpPr/>
          <p:nvPr/>
        </p:nvGrpSpPr>
        <p:grpSpPr>
          <a:xfrm rot="0">
            <a:off x="7801066" y="7070539"/>
            <a:ext cx="927410" cy="92741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2" id="22"/>
          <p:cNvSpPr txBox="true"/>
          <p:nvPr/>
        </p:nvSpPr>
        <p:spPr>
          <a:xfrm rot="0">
            <a:off x="8131480" y="6969978"/>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4</a:t>
            </a:r>
          </a:p>
        </p:txBody>
      </p:sp>
      <p:sp>
        <p:nvSpPr>
          <p:cNvPr name="TextBox 23" id="23"/>
          <p:cNvSpPr txBox="true"/>
          <p:nvPr/>
        </p:nvSpPr>
        <p:spPr>
          <a:xfrm rot="0">
            <a:off x="1531449" y="1770602"/>
            <a:ext cx="15253759" cy="1610098"/>
          </a:xfrm>
          <a:prstGeom prst="rect">
            <a:avLst/>
          </a:prstGeom>
        </p:spPr>
        <p:txBody>
          <a:bodyPr anchor="t" rtlCol="false" tIns="0" lIns="0" bIns="0" rIns="0">
            <a:spAutoFit/>
          </a:bodyPr>
          <a:lstStyle/>
          <a:p>
            <a:pPr algn="ctr" marL="0" indent="0" lvl="0">
              <a:lnSpc>
                <a:spcPts val="12475"/>
              </a:lnSpc>
              <a:spcBef>
                <a:spcPct val="0"/>
              </a:spcBef>
            </a:pPr>
            <a:r>
              <a:rPr lang="en-US" sz="10396">
                <a:solidFill>
                  <a:srgbClr val="000000"/>
                </a:solidFill>
                <a:latin typeface="Bebas Neue Bold"/>
              </a:rPr>
              <a:t>Types of Machine Learning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209631"/>
            <a:ext cx="6118937" cy="52082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Supervised machine learning, also referred as supervised learning, is a type of machine learning in which the training datasets are created by labeling and annotation to feed to the algorithm for developing understanding of the data by major functions such as classification and prediction.</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Supervised Machine Learning</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1127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In this type of machine learning, the unlabeled or untagged datasets are used for training the machine learning algorithms to conduct cluster analysis on those datasets.</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Unsupervised Machine Learning</a:t>
            </a: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In this kind of machine learning, a small volume of labeled data is used to train the ML-model irst and then a huge volume of untagged or labeled data are used for training the machine learning models. </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Semi-supervised Machine Learning</a:t>
            </a:r>
          </a:p>
        </p:txBody>
      </p:sp>
      <p:sp>
        <p:nvSpPr>
          <p:cNvPr name="Freeform 7" id="7"/>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DAF9GTbvttM</dc:identifier>
  <dcterms:modified xsi:type="dcterms:W3CDTF">2011-08-01T06:04:30Z</dcterms:modified>
  <cp:revision>1</cp:revision>
  <dc:title>ITC61 Chapter 3</dc:title>
</cp:coreProperties>
</file>